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7" r:id="rId4"/>
    <p:sldId id="268" r:id="rId5"/>
    <p:sldId id="269" r:id="rId6"/>
    <p:sldId id="270" r:id="rId7"/>
    <p:sldId id="271" r:id="rId8"/>
    <p:sldId id="2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4" d="100"/>
          <a:sy n="94" d="100"/>
        </p:scale>
        <p:origin x="123" y="2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customXml" Target="../customXml/item2.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2013-73FD-4129-AA51-CD4DDB19C6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91CA250-83A7-4AB8-B300-965F109B2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F053408-FC02-45CB-A821-8F5697A4F647}"/>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80DDC01A-91E5-48B3-A8E0-DDDEFFE77C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DA9ACC-6A76-47A6-971C-22B57FA668DE}"/>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32436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7205-3BBE-4752-96CC-13C9BF2342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5D0305-33CE-4DDE-8182-EC3F74718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0DF010-5EEE-4ECD-BB31-FE4087463003}"/>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5D36BAF2-2C73-4C06-B8B7-466E2DD875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FD7C33-32E6-4ECD-8C77-3D3720E997C4}"/>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99901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A54BF0-78FC-4E4A-AD21-B0341E799A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954297-EB2B-4859-BE8F-EA790DDEA5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1B44AE-B9D9-4810-855E-B4F910EACA67}"/>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09176F24-CC09-4358-9B42-D6FE1DCF6A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1BA6F3-F83C-44F8-A81A-204B26A7D9EB}"/>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72972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DD8D-C721-4AFA-BD51-ACE7B8A9C3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1D089B-F57C-46C4-89DA-3EF2525538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6968F0-B50C-4393-9860-7DA4A8C36D34}"/>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B1352B39-D2C0-49EC-AAD1-CE32E2A864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77E43C-73A5-4E7D-A319-561E2AC22D35}"/>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408635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9E5E-F831-4B07-94B8-C793F46DB4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61669F0-67D7-407E-B897-93B5C92069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164F5-6259-43F5-B47D-DC59ECC51212}"/>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E3BAF29E-BDCA-4143-A4D9-1F48396E70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3387A9-964A-41A3-8478-7A0706BFBAAE}"/>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109831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2BF39-2D55-462A-A27B-3FD754B6EA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3428C3D-1C8E-4E0F-BD09-F30E88CE22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89795-76F5-4045-AB11-04EBF5532A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31301B9-146F-4A42-BB6B-0F07B9FE03C9}"/>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6" name="Footer Placeholder 5">
            <a:extLst>
              <a:ext uri="{FF2B5EF4-FFF2-40B4-BE49-F238E27FC236}">
                <a16:creationId xmlns:a16="http://schemas.microsoft.com/office/drawing/2014/main" id="{7EE303FC-1457-41DD-B200-AAAD52299C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8A96D8-4E95-414E-9F9C-56B52E13941C}"/>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98930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06D22-AD07-4D71-8DA9-C78BA63E7F2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9E7DF23-BFA3-42EC-BD70-58266E7A34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E2C4CF-CB11-4934-8B26-92E2A65DE8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8B41274-16B6-4160-AF9E-26C7F0891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6C2ABF-A5DE-4165-8DDC-3D2F0B3AFF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2DC2B09-A30E-4F70-92B7-2052F6EDEDFA}"/>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8" name="Footer Placeholder 7">
            <a:extLst>
              <a:ext uri="{FF2B5EF4-FFF2-40B4-BE49-F238E27FC236}">
                <a16:creationId xmlns:a16="http://schemas.microsoft.com/office/drawing/2014/main" id="{D6E1B1C7-F0D5-4831-9BA3-C8FB1497777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38D807C-9A08-45AB-8D1A-4ED41D265C81}"/>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288733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8692-6539-46C3-884E-494D2F671D3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A2F9E85-0F78-4872-A066-C24EBB85DD85}"/>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4" name="Footer Placeholder 3">
            <a:extLst>
              <a:ext uri="{FF2B5EF4-FFF2-40B4-BE49-F238E27FC236}">
                <a16:creationId xmlns:a16="http://schemas.microsoft.com/office/drawing/2014/main" id="{9CB4D7A5-438A-4FE0-9032-4D066AE0029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8BF0E4B-8015-4E5C-A63C-51693C1920C4}"/>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8324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E8E0D-C839-45B8-B2FD-456A8BB92B45}"/>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3" name="Footer Placeholder 2">
            <a:extLst>
              <a:ext uri="{FF2B5EF4-FFF2-40B4-BE49-F238E27FC236}">
                <a16:creationId xmlns:a16="http://schemas.microsoft.com/office/drawing/2014/main" id="{F27B3230-8601-45A7-892E-153E9F73E28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47AC096-2091-4BDA-9552-67348E069D00}"/>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363015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D958-BFA3-4FA4-A5DB-AC4B33C729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B67E729-804D-474A-A124-592F04DEE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A542F0-52A3-42AD-BCE2-381837375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2EDF29-DC6D-4BA8-AAA8-4E210D6FDB34}"/>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6" name="Footer Placeholder 5">
            <a:extLst>
              <a:ext uri="{FF2B5EF4-FFF2-40B4-BE49-F238E27FC236}">
                <a16:creationId xmlns:a16="http://schemas.microsoft.com/office/drawing/2014/main" id="{F86AB915-2010-4D2E-B451-9A8C0DF36B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DF80CB-691D-4BCA-8658-203631596A5C}"/>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239215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553F-A4DC-41A9-9F92-92DEA99CE0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D8D4B0C-60D1-4309-911B-91A8AA329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79FEE47-BB67-4D3F-9AD3-8B55CC954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B93EF9-4A92-4BDC-897F-3E8231BD1F62}"/>
              </a:ext>
            </a:extLst>
          </p:cNvPr>
          <p:cNvSpPr>
            <a:spLocks noGrp="1"/>
          </p:cNvSpPr>
          <p:nvPr>
            <p:ph type="dt" sz="half" idx="10"/>
          </p:nvPr>
        </p:nvSpPr>
        <p:spPr/>
        <p:txBody>
          <a:bodyPr/>
          <a:lstStyle/>
          <a:p>
            <a:fld id="{36FB592A-7997-47C9-AEBD-42E3D21471FA}" type="datetimeFigureOut">
              <a:rPr lang="en-GB" smtClean="0"/>
              <a:t>08/04/2021</a:t>
            </a:fld>
            <a:endParaRPr lang="en-GB"/>
          </a:p>
        </p:txBody>
      </p:sp>
      <p:sp>
        <p:nvSpPr>
          <p:cNvPr id="6" name="Footer Placeholder 5">
            <a:extLst>
              <a:ext uri="{FF2B5EF4-FFF2-40B4-BE49-F238E27FC236}">
                <a16:creationId xmlns:a16="http://schemas.microsoft.com/office/drawing/2014/main" id="{31F36AA5-B71F-4306-A5B2-1695DE1A83D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6D8473-2AC6-45BD-B813-38BB1E3F8C0D}"/>
              </a:ext>
            </a:extLst>
          </p:cNvPr>
          <p:cNvSpPr>
            <a:spLocks noGrp="1"/>
          </p:cNvSpPr>
          <p:nvPr>
            <p:ph type="sldNum" sz="quarter" idx="12"/>
          </p:nvPr>
        </p:nvSpPr>
        <p:spPr/>
        <p:txBody>
          <a:bodyPr/>
          <a:lstStyle/>
          <a:p>
            <a:fld id="{5612FE8F-8377-4BC9-ADF9-A055C2D810B0}" type="slidenum">
              <a:rPr lang="en-GB" smtClean="0"/>
              <a:t>‹#›</a:t>
            </a:fld>
            <a:endParaRPr lang="en-GB"/>
          </a:p>
        </p:txBody>
      </p:sp>
    </p:spTree>
    <p:extLst>
      <p:ext uri="{BB962C8B-B14F-4D97-AF65-F5344CB8AC3E}">
        <p14:creationId xmlns:p14="http://schemas.microsoft.com/office/powerpoint/2010/main" val="309551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11F9B7-6665-429D-B71A-D3BB7E6900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B8F717-4177-4233-B5DD-44A238C7B2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47F230-6A52-432C-9644-6B15A2895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B592A-7997-47C9-AEBD-42E3D21471FA}" type="datetimeFigureOut">
              <a:rPr lang="en-GB" smtClean="0"/>
              <a:t>08/04/2021</a:t>
            </a:fld>
            <a:endParaRPr lang="en-GB"/>
          </a:p>
        </p:txBody>
      </p:sp>
      <p:sp>
        <p:nvSpPr>
          <p:cNvPr id="5" name="Footer Placeholder 4">
            <a:extLst>
              <a:ext uri="{FF2B5EF4-FFF2-40B4-BE49-F238E27FC236}">
                <a16:creationId xmlns:a16="http://schemas.microsoft.com/office/drawing/2014/main" id="{4EC8D571-6BEA-42F4-8343-212845F2F5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A94EEA1-D650-4649-A103-EF5BE8A32A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2FE8F-8377-4BC9-ADF9-A055C2D810B0}" type="slidenum">
              <a:rPr lang="en-GB" smtClean="0"/>
              <a:t>‹#›</a:t>
            </a:fld>
            <a:endParaRPr lang="en-GB"/>
          </a:p>
        </p:txBody>
      </p:sp>
    </p:spTree>
    <p:extLst>
      <p:ext uri="{BB962C8B-B14F-4D97-AF65-F5344CB8AC3E}">
        <p14:creationId xmlns:p14="http://schemas.microsoft.com/office/powerpoint/2010/main" val="2386685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72515" y="163216"/>
            <a:ext cx="4542504" cy="6512887"/>
          </a:xfrm>
        </p:spPr>
        <p:txBody>
          <a:bodyPr>
            <a:normAutofit/>
          </a:bodyPr>
          <a:lstStyle/>
          <a:p>
            <a:pPr marL="0" indent="0">
              <a:lnSpc>
                <a:spcPct val="100000"/>
              </a:lnSpc>
              <a:buNone/>
            </a:pPr>
            <a:r>
              <a:rPr lang="en-GB" sz="1200" dirty="0"/>
              <a:t>Loads in relevant packages:</a:t>
            </a:r>
          </a:p>
          <a:p>
            <a:pPr marL="0" indent="0">
              <a:lnSpc>
                <a:spcPct val="100000"/>
              </a:lnSpc>
              <a:spcBef>
                <a:spcPts val="0"/>
              </a:spcBef>
              <a:buNone/>
            </a:pPr>
            <a:r>
              <a:rPr lang="en-GB" sz="1200" b="1" dirty="0"/>
              <a:t>shiny</a:t>
            </a:r>
            <a:r>
              <a:rPr lang="en-GB" sz="1200" dirty="0"/>
              <a:t> creates apps in a html window</a:t>
            </a:r>
          </a:p>
          <a:p>
            <a:pPr marL="0" indent="0">
              <a:lnSpc>
                <a:spcPct val="100000"/>
              </a:lnSpc>
              <a:spcBef>
                <a:spcPts val="0"/>
              </a:spcBef>
              <a:buNone/>
            </a:pPr>
            <a:r>
              <a:rPr lang="en-GB" sz="1200" b="1" dirty="0" err="1"/>
              <a:t>Tidyverse</a:t>
            </a:r>
            <a:r>
              <a:rPr lang="en-GB" sz="1200" b="1" dirty="0"/>
              <a:t> </a:t>
            </a:r>
            <a:r>
              <a:rPr lang="en-GB" sz="1200" dirty="0"/>
              <a:t>collection of R packages that assist with data manipulation (e.g. ggplot2, </a:t>
            </a:r>
            <a:r>
              <a:rPr lang="en-GB" sz="1200" dirty="0" err="1"/>
              <a:t>dplyr</a:t>
            </a:r>
            <a:r>
              <a:rPr lang="en-GB" sz="1200" dirty="0"/>
              <a:t>, etc.)</a:t>
            </a:r>
            <a:endParaRPr lang="en-GB" sz="1200" b="1" dirty="0"/>
          </a:p>
          <a:p>
            <a:pPr marL="0" indent="0">
              <a:lnSpc>
                <a:spcPct val="100000"/>
              </a:lnSpc>
              <a:spcBef>
                <a:spcPts val="0"/>
              </a:spcBef>
              <a:buNone/>
            </a:pPr>
            <a:r>
              <a:rPr lang="en-GB" sz="1200" b="1" dirty="0" err="1"/>
              <a:t>Shinythemes</a:t>
            </a:r>
            <a:r>
              <a:rPr lang="en-GB" sz="1200" b="1" dirty="0"/>
              <a:t> </a:t>
            </a:r>
            <a:r>
              <a:rPr lang="en-GB" sz="1200" dirty="0"/>
              <a:t>allows one to easily alter the appearance of the shiny app</a:t>
            </a:r>
            <a:endParaRPr lang="en-GB" sz="1200" b="1" dirty="0"/>
          </a:p>
          <a:p>
            <a:pPr marL="0" indent="0">
              <a:lnSpc>
                <a:spcPct val="100000"/>
              </a:lnSpc>
              <a:spcBef>
                <a:spcPts val="0"/>
              </a:spcBef>
              <a:buNone/>
            </a:pPr>
            <a:r>
              <a:rPr lang="en-GB" sz="1200" b="1" dirty="0" err="1"/>
              <a:t>Plotly</a:t>
            </a:r>
            <a:r>
              <a:rPr lang="en-GB" sz="1200" b="1" dirty="0"/>
              <a:t> </a:t>
            </a:r>
            <a:r>
              <a:rPr lang="en-GB" sz="1200" dirty="0"/>
              <a:t>allows plots to be interactive</a:t>
            </a:r>
          </a:p>
          <a:p>
            <a:pPr marL="0" indent="0">
              <a:lnSpc>
                <a:spcPct val="100000"/>
              </a:lnSpc>
              <a:spcBef>
                <a:spcPts val="0"/>
              </a:spcBef>
              <a:buNone/>
            </a:pPr>
            <a:r>
              <a:rPr lang="en-GB" sz="1200" b="1" dirty="0"/>
              <a:t>DT </a:t>
            </a:r>
            <a:r>
              <a:rPr lang="en-GB" sz="1200" dirty="0"/>
              <a:t>allows filtering, pagination, sorting etc. in tables</a:t>
            </a:r>
            <a:endParaRPr lang="en-GB" sz="1200" b="1" dirty="0"/>
          </a:p>
          <a:p>
            <a:pPr marL="0" indent="0">
              <a:lnSpc>
                <a:spcPct val="100000"/>
              </a:lnSpc>
              <a:spcBef>
                <a:spcPts val="0"/>
              </a:spcBef>
              <a:buNone/>
            </a:pPr>
            <a:r>
              <a:rPr lang="en-GB" sz="1200" b="1" dirty="0" err="1"/>
              <a:t>Stringr</a:t>
            </a:r>
            <a:r>
              <a:rPr lang="en-GB" sz="1200" b="1" dirty="0"/>
              <a:t> </a:t>
            </a:r>
            <a:r>
              <a:rPr lang="en-GB" sz="1200" dirty="0"/>
              <a:t>provides a set of functions designed to make working with strings as easy as possible</a:t>
            </a:r>
            <a:endParaRPr lang="en-GB" sz="1200" b="1" dirty="0"/>
          </a:p>
          <a:p>
            <a:pPr marL="0" indent="0">
              <a:lnSpc>
                <a:spcPct val="100000"/>
              </a:lnSpc>
              <a:spcBef>
                <a:spcPts val="0"/>
              </a:spcBef>
              <a:buNone/>
            </a:pPr>
            <a:r>
              <a:rPr lang="en-GB" sz="1200" b="1" dirty="0" err="1"/>
              <a:t>Shinydashboard</a:t>
            </a:r>
            <a:r>
              <a:rPr lang="en-GB" sz="1200" b="1" dirty="0"/>
              <a:t> </a:t>
            </a:r>
            <a:r>
              <a:rPr lang="en-GB" sz="1200" dirty="0"/>
              <a:t>makes it easier to create a shiny dashboard with a header, a sidebar and a body</a:t>
            </a:r>
            <a:endParaRPr lang="en-GB" sz="1200" b="1" dirty="0"/>
          </a:p>
          <a:p>
            <a:pPr marL="0" indent="0">
              <a:lnSpc>
                <a:spcPct val="100000"/>
              </a:lnSpc>
              <a:spcBef>
                <a:spcPts val="0"/>
              </a:spcBef>
              <a:buNone/>
            </a:pPr>
            <a:r>
              <a:rPr lang="en-GB" sz="1200" b="1" dirty="0" err="1"/>
              <a:t>Treemap</a:t>
            </a:r>
            <a:r>
              <a:rPr lang="en-GB" sz="1200" b="1" dirty="0"/>
              <a:t> </a:t>
            </a:r>
            <a:r>
              <a:rPr lang="en-GB" sz="1200" dirty="0"/>
              <a:t>used to create </a:t>
            </a:r>
            <a:r>
              <a:rPr lang="en-GB" sz="1200" dirty="0" err="1"/>
              <a:t>treemaps</a:t>
            </a:r>
            <a:r>
              <a:rPr lang="en-GB" sz="1200" dirty="0"/>
              <a:t> to visualise proportions i.e. the graph depicting RAG ratings</a:t>
            </a:r>
            <a:endParaRPr lang="en-GB" sz="1200" b="1" dirty="0"/>
          </a:p>
          <a:p>
            <a:pPr marL="0" indent="0">
              <a:lnSpc>
                <a:spcPct val="100000"/>
              </a:lnSpc>
              <a:spcBef>
                <a:spcPts val="0"/>
              </a:spcBef>
              <a:buNone/>
            </a:pPr>
            <a:r>
              <a:rPr lang="en-GB" sz="1200" b="1" dirty="0" err="1"/>
              <a:t>Lubridate</a:t>
            </a:r>
            <a:r>
              <a:rPr lang="en-GB" sz="1200" b="1" dirty="0"/>
              <a:t> </a:t>
            </a:r>
            <a:r>
              <a:rPr lang="en-GB" sz="1200" dirty="0"/>
              <a:t>provides a consistence syntax that makes working with dates easy.</a:t>
            </a:r>
          </a:p>
          <a:p>
            <a:pPr marL="0" indent="0">
              <a:lnSpc>
                <a:spcPct val="100000"/>
              </a:lnSpc>
              <a:spcBef>
                <a:spcPts val="0"/>
              </a:spcBef>
              <a:buNone/>
            </a:pPr>
            <a:endParaRPr lang="en-GB" sz="1200" b="1" dirty="0"/>
          </a:p>
          <a:p>
            <a:pPr marL="0" indent="0">
              <a:lnSpc>
                <a:spcPct val="100000"/>
              </a:lnSpc>
              <a:spcBef>
                <a:spcPts val="0"/>
              </a:spcBef>
              <a:buNone/>
            </a:pPr>
            <a:r>
              <a:rPr lang="en-GB" sz="1200" b="1" dirty="0"/>
              <a:t>Username</a:t>
            </a:r>
            <a:r>
              <a:rPr lang="en-GB" sz="1200" dirty="0"/>
              <a:t> can be easily changed depending on who is working in the project. The directory is then set using the username to access the relevant folder in OneDrive.</a:t>
            </a:r>
          </a:p>
          <a:p>
            <a:pPr marL="0" indent="0">
              <a:lnSpc>
                <a:spcPct val="100000"/>
              </a:lnSpc>
              <a:spcBef>
                <a:spcPts val="0"/>
              </a:spcBef>
              <a:buNone/>
            </a:pPr>
            <a:r>
              <a:rPr lang="en-GB" sz="1200" dirty="0"/>
              <a:t>The </a:t>
            </a:r>
            <a:r>
              <a:rPr lang="en-GB" sz="1200" b="1" dirty="0" err="1"/>
              <a:t>peopleData</a:t>
            </a:r>
            <a:r>
              <a:rPr lang="en-GB" sz="1200" dirty="0"/>
              <a:t> function reads in data from the People document. This contains names of people in the team, and which team they are part of.</a:t>
            </a:r>
          </a:p>
          <a:p>
            <a:pPr marL="0" indent="0">
              <a:lnSpc>
                <a:spcPct val="100000"/>
              </a:lnSpc>
              <a:spcBef>
                <a:spcPts val="0"/>
              </a:spcBef>
              <a:buNone/>
            </a:pPr>
            <a:r>
              <a:rPr lang="en-GB" sz="1200" dirty="0"/>
              <a:t>The </a:t>
            </a:r>
            <a:r>
              <a:rPr lang="en-GB" sz="1200" b="1" dirty="0" err="1"/>
              <a:t>projectData</a:t>
            </a:r>
            <a:r>
              <a:rPr lang="en-GB" sz="1200" dirty="0"/>
              <a:t> function reads in data from the Projects document. This contains the names of each project, deadlines, RAG rating, etc.</a:t>
            </a:r>
          </a:p>
          <a:p>
            <a:pPr marL="0" indent="0">
              <a:lnSpc>
                <a:spcPct val="100000"/>
              </a:lnSpc>
              <a:spcBef>
                <a:spcPts val="0"/>
              </a:spcBef>
              <a:buNone/>
            </a:pPr>
            <a:r>
              <a:rPr lang="en-GB" sz="1200" dirty="0"/>
              <a:t>The </a:t>
            </a:r>
            <a:r>
              <a:rPr lang="en-GB" sz="1200" b="1" dirty="0" err="1"/>
              <a:t>projectDetails</a:t>
            </a:r>
            <a:r>
              <a:rPr lang="en-GB" sz="1200" dirty="0"/>
              <a:t> function wraps the rest of the code. It uses inputs </a:t>
            </a:r>
            <a:r>
              <a:rPr lang="en-GB" sz="1200" dirty="0" err="1"/>
              <a:t>dataSource</a:t>
            </a:r>
            <a:r>
              <a:rPr lang="en-GB" sz="1200" dirty="0"/>
              <a:t> and </a:t>
            </a:r>
            <a:r>
              <a:rPr lang="en-GB" sz="1200" dirty="0" err="1"/>
              <a:t>inputRow</a:t>
            </a:r>
            <a:endParaRPr lang="en-GB" sz="1200" dirty="0"/>
          </a:p>
          <a:p>
            <a:pPr marL="0" indent="0">
              <a:lnSpc>
                <a:spcPct val="100000"/>
              </a:lnSpc>
              <a:spcBef>
                <a:spcPts val="0"/>
              </a:spcBef>
              <a:buNone/>
            </a:pPr>
            <a:r>
              <a:rPr lang="en-GB" sz="1200" b="1" dirty="0"/>
              <a:t>project</a:t>
            </a:r>
            <a:r>
              <a:rPr lang="en-GB" sz="1200" dirty="0"/>
              <a:t> contains all information from </a:t>
            </a:r>
            <a:r>
              <a:rPr lang="en-GB" sz="1200" b="1" dirty="0" err="1"/>
              <a:t>projectData</a:t>
            </a:r>
            <a:r>
              <a:rPr lang="en-GB" sz="1200" dirty="0"/>
              <a:t> (and then the other parts are all pulled from </a:t>
            </a:r>
            <a:r>
              <a:rPr lang="en-GB" sz="1200" b="1" dirty="0"/>
              <a:t>project</a:t>
            </a:r>
            <a:r>
              <a:rPr lang="en-GB" sz="1200" dirty="0"/>
              <a:t>)</a:t>
            </a:r>
          </a:p>
          <a:p>
            <a:pPr marL="0" indent="0">
              <a:lnSpc>
                <a:spcPct val="100000"/>
              </a:lnSpc>
              <a:spcBef>
                <a:spcPts val="0"/>
              </a:spcBef>
              <a:buNone/>
            </a:pPr>
            <a:r>
              <a:rPr lang="en-GB" sz="1200" b="1" dirty="0" err="1"/>
              <a:t>teamMembers</a:t>
            </a:r>
            <a:r>
              <a:rPr lang="en-GB" sz="1200" b="1" dirty="0"/>
              <a:t> </a:t>
            </a:r>
            <a:r>
              <a:rPr lang="en-GB" sz="1200" dirty="0"/>
              <a:t>takes a list of team members on the project</a:t>
            </a:r>
          </a:p>
          <a:p>
            <a:pPr marL="0" indent="0">
              <a:lnSpc>
                <a:spcPct val="100000"/>
              </a:lnSpc>
              <a:spcBef>
                <a:spcPts val="0"/>
              </a:spcBef>
              <a:buNone/>
            </a:pPr>
            <a:r>
              <a:rPr lang="en-GB" sz="1200" b="1" dirty="0"/>
              <a:t>Comments</a:t>
            </a:r>
            <a:r>
              <a:rPr lang="en-GB" sz="1200" dirty="0"/>
              <a:t> takes all comments for the project</a:t>
            </a:r>
            <a:endParaRPr lang="en-GB" sz="1200" b="1"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8711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6099"/>
          <a:stretch/>
        </p:blipFill>
        <p:spPr>
          <a:xfrm>
            <a:off x="-1" y="4109835"/>
            <a:ext cx="7347447" cy="605040"/>
          </a:xfrm>
          <a:prstGeom prst="rect">
            <a:avLst/>
          </a:prstGeom>
        </p:spPr>
      </p:pic>
      <p:cxnSp>
        <p:nvCxnSpPr>
          <p:cNvPr id="9" name="Straight Arrow Connector 8">
            <a:extLst>
              <a:ext uri="{FF2B5EF4-FFF2-40B4-BE49-F238E27FC236}">
                <a16:creationId xmlns:a16="http://schemas.microsoft.com/office/drawing/2014/main" id="{88FCD3F5-5E32-439F-81EC-8DD95A916EA4}"/>
              </a:ext>
            </a:extLst>
          </p:cNvPr>
          <p:cNvCxnSpPr>
            <a:cxnSpLocks/>
          </p:cNvCxnSpPr>
          <p:nvPr/>
        </p:nvCxnSpPr>
        <p:spPr>
          <a:xfrm flipV="1">
            <a:off x="5438778" y="4476753"/>
            <a:ext cx="0"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C28B49-17EF-452E-A625-0FE67D2B4619}"/>
              </a:ext>
            </a:extLst>
          </p:cNvPr>
          <p:cNvSpPr txBox="1"/>
          <p:nvPr/>
        </p:nvSpPr>
        <p:spPr>
          <a:xfrm>
            <a:off x="4498106" y="5334431"/>
            <a:ext cx="2319490" cy="738664"/>
          </a:xfrm>
          <a:prstGeom prst="rect">
            <a:avLst/>
          </a:prstGeom>
          <a:noFill/>
        </p:spPr>
        <p:txBody>
          <a:bodyPr wrap="square" rtlCol="0">
            <a:spAutoFit/>
          </a:bodyPr>
          <a:lstStyle/>
          <a:p>
            <a:pPr algn="ctr"/>
            <a:r>
              <a:rPr lang="en-GB" sz="1400" dirty="0"/>
              <a:t>Uses </a:t>
            </a:r>
            <a:r>
              <a:rPr lang="en-GB" sz="1400" dirty="0" err="1"/>
              <a:t>inputRow</a:t>
            </a:r>
            <a:r>
              <a:rPr lang="en-GB" sz="1400" dirty="0"/>
              <a:t> to select the project from the “Projects” document</a:t>
            </a:r>
          </a:p>
        </p:txBody>
      </p:sp>
      <p:cxnSp>
        <p:nvCxnSpPr>
          <p:cNvPr id="15" name="Straight Arrow Connector 14">
            <a:extLst>
              <a:ext uri="{FF2B5EF4-FFF2-40B4-BE49-F238E27FC236}">
                <a16:creationId xmlns:a16="http://schemas.microsoft.com/office/drawing/2014/main" id="{1B9FED1F-60A0-4925-AB19-8AF6C51D6305}"/>
              </a:ext>
            </a:extLst>
          </p:cNvPr>
          <p:cNvCxnSpPr>
            <a:cxnSpLocks/>
          </p:cNvCxnSpPr>
          <p:nvPr/>
        </p:nvCxnSpPr>
        <p:spPr>
          <a:xfrm flipV="1">
            <a:off x="2943225" y="4560767"/>
            <a:ext cx="1224588"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C80189-6A8A-490B-B90A-F6D8BF3B835F}"/>
              </a:ext>
            </a:extLst>
          </p:cNvPr>
          <p:cNvSpPr txBox="1"/>
          <p:nvPr/>
        </p:nvSpPr>
        <p:spPr>
          <a:xfrm>
            <a:off x="1922216" y="5404441"/>
            <a:ext cx="2319490" cy="738664"/>
          </a:xfrm>
          <a:prstGeom prst="rect">
            <a:avLst/>
          </a:prstGeom>
          <a:noFill/>
        </p:spPr>
        <p:txBody>
          <a:bodyPr wrap="square" rtlCol="0">
            <a:spAutoFit/>
          </a:bodyPr>
          <a:lstStyle/>
          <a:p>
            <a:pPr algn="ctr"/>
            <a:r>
              <a:rPr lang="en-GB" sz="1400" dirty="0"/>
              <a:t>Selects list of Team Members from second column in “Projects” document</a:t>
            </a:r>
          </a:p>
        </p:txBody>
      </p:sp>
      <p:cxnSp>
        <p:nvCxnSpPr>
          <p:cNvPr id="18" name="Straight Arrow Connector 17">
            <a:extLst>
              <a:ext uri="{FF2B5EF4-FFF2-40B4-BE49-F238E27FC236}">
                <a16:creationId xmlns:a16="http://schemas.microsoft.com/office/drawing/2014/main" id="{207A9A0D-0B12-4F42-981D-D62BE98E8832}"/>
              </a:ext>
            </a:extLst>
          </p:cNvPr>
          <p:cNvCxnSpPr>
            <a:cxnSpLocks/>
          </p:cNvCxnSpPr>
          <p:nvPr/>
        </p:nvCxnSpPr>
        <p:spPr>
          <a:xfrm flipV="1">
            <a:off x="1034558" y="4595814"/>
            <a:ext cx="2190668" cy="1204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4CE930F-6C8D-4C8E-A8C3-EF88FA48DF21}"/>
              </a:ext>
            </a:extLst>
          </p:cNvPr>
          <p:cNvSpPr txBox="1"/>
          <p:nvPr/>
        </p:nvSpPr>
        <p:spPr>
          <a:xfrm>
            <a:off x="-189598" y="5835549"/>
            <a:ext cx="2319490" cy="738664"/>
          </a:xfrm>
          <a:prstGeom prst="rect">
            <a:avLst/>
          </a:prstGeom>
          <a:noFill/>
        </p:spPr>
        <p:txBody>
          <a:bodyPr wrap="square" rtlCol="0">
            <a:spAutoFit/>
          </a:bodyPr>
          <a:lstStyle/>
          <a:p>
            <a:pPr algn="ctr"/>
            <a:r>
              <a:rPr lang="en-GB" sz="1400" dirty="0"/>
              <a:t>If multiple Team Members are listed, this splits it into separate inputs</a:t>
            </a:r>
          </a:p>
        </p:txBody>
      </p:sp>
      <p:cxnSp>
        <p:nvCxnSpPr>
          <p:cNvPr id="21" name="Straight Arrow Connector 20">
            <a:extLst>
              <a:ext uri="{FF2B5EF4-FFF2-40B4-BE49-F238E27FC236}">
                <a16:creationId xmlns:a16="http://schemas.microsoft.com/office/drawing/2014/main" id="{A78D8705-95D8-48ED-A6D4-0814B21D1A8A}"/>
              </a:ext>
            </a:extLst>
          </p:cNvPr>
          <p:cNvCxnSpPr>
            <a:cxnSpLocks/>
          </p:cNvCxnSpPr>
          <p:nvPr/>
        </p:nvCxnSpPr>
        <p:spPr>
          <a:xfrm flipV="1">
            <a:off x="4179075" y="4714875"/>
            <a:ext cx="446802" cy="1490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4C0B24-9C29-4716-A6DE-128C20CB66E6}"/>
              </a:ext>
            </a:extLst>
          </p:cNvPr>
          <p:cNvSpPr txBox="1"/>
          <p:nvPr/>
        </p:nvSpPr>
        <p:spPr>
          <a:xfrm>
            <a:off x="2481713" y="6143105"/>
            <a:ext cx="2319490" cy="738664"/>
          </a:xfrm>
          <a:prstGeom prst="rect">
            <a:avLst/>
          </a:prstGeom>
          <a:noFill/>
        </p:spPr>
        <p:txBody>
          <a:bodyPr wrap="square" rtlCol="0">
            <a:spAutoFit/>
          </a:bodyPr>
          <a:lstStyle/>
          <a:p>
            <a:pPr algn="ctr"/>
            <a:r>
              <a:rPr lang="en-GB" sz="1400" dirty="0"/>
              <a:t>Selects comments from ninth column in “Projects” document</a:t>
            </a:r>
          </a:p>
        </p:txBody>
      </p:sp>
      <p:cxnSp>
        <p:nvCxnSpPr>
          <p:cNvPr id="25" name="Straight Arrow Connector 24">
            <a:extLst>
              <a:ext uri="{FF2B5EF4-FFF2-40B4-BE49-F238E27FC236}">
                <a16:creationId xmlns:a16="http://schemas.microsoft.com/office/drawing/2014/main" id="{14ECDE03-27F0-4789-9C42-760B622A4EA0}"/>
              </a:ext>
            </a:extLst>
          </p:cNvPr>
          <p:cNvCxnSpPr>
            <a:cxnSpLocks/>
          </p:cNvCxnSpPr>
          <p:nvPr/>
        </p:nvCxnSpPr>
        <p:spPr>
          <a:xfrm flipH="1" flipV="1">
            <a:off x="6353520" y="4714876"/>
            <a:ext cx="1129080" cy="142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44F5FC9-7637-410D-BAB5-36E0AA035FCC}"/>
              </a:ext>
            </a:extLst>
          </p:cNvPr>
          <p:cNvSpPr txBox="1"/>
          <p:nvPr/>
        </p:nvSpPr>
        <p:spPr>
          <a:xfrm>
            <a:off x="6567549" y="6099311"/>
            <a:ext cx="2319490" cy="523220"/>
          </a:xfrm>
          <a:prstGeom prst="rect">
            <a:avLst/>
          </a:prstGeom>
          <a:noFill/>
        </p:spPr>
        <p:txBody>
          <a:bodyPr wrap="square" rtlCol="0">
            <a:spAutoFit/>
          </a:bodyPr>
          <a:lstStyle/>
          <a:p>
            <a:pPr algn="ctr"/>
            <a:r>
              <a:rPr lang="en-GB" sz="1400" dirty="0"/>
              <a:t>All comments combined into one string of characters?</a:t>
            </a:r>
          </a:p>
        </p:txBody>
      </p:sp>
      <p:cxnSp>
        <p:nvCxnSpPr>
          <p:cNvPr id="29" name="Straight Arrow Connector 28">
            <a:extLst>
              <a:ext uri="{FF2B5EF4-FFF2-40B4-BE49-F238E27FC236}">
                <a16:creationId xmlns:a16="http://schemas.microsoft.com/office/drawing/2014/main" id="{C6BDEAF2-2C19-4965-90AA-F5F35FC10E27}"/>
              </a:ext>
            </a:extLst>
          </p:cNvPr>
          <p:cNvCxnSpPr>
            <a:cxnSpLocks/>
          </p:cNvCxnSpPr>
          <p:nvPr/>
        </p:nvCxnSpPr>
        <p:spPr>
          <a:xfrm flipH="1">
            <a:off x="3315605" y="397621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64F5A1-8BD3-4E1B-8124-4F6D2B1345D9}"/>
              </a:ext>
            </a:extLst>
          </p:cNvPr>
          <p:cNvSpPr txBox="1"/>
          <p:nvPr/>
        </p:nvSpPr>
        <p:spPr>
          <a:xfrm>
            <a:off x="4825566" y="3601379"/>
            <a:ext cx="2319490" cy="523220"/>
          </a:xfrm>
          <a:prstGeom prst="rect">
            <a:avLst/>
          </a:prstGeom>
          <a:noFill/>
        </p:spPr>
        <p:txBody>
          <a:bodyPr wrap="square" rtlCol="0">
            <a:spAutoFit/>
          </a:bodyPr>
          <a:lstStyle/>
          <a:p>
            <a:pPr algn="ctr"/>
            <a:r>
              <a:rPr lang="en-GB" sz="1400" dirty="0">
                <a:solidFill>
                  <a:schemeClr val="bg1"/>
                </a:solidFill>
              </a:rPr>
              <a:t>Start of </a:t>
            </a:r>
            <a:r>
              <a:rPr lang="en-GB" sz="1400" dirty="0" err="1">
                <a:solidFill>
                  <a:schemeClr val="bg1"/>
                </a:solidFill>
              </a:rPr>
              <a:t>projectDetails</a:t>
            </a:r>
            <a:r>
              <a:rPr lang="en-GB" sz="1400" dirty="0">
                <a:solidFill>
                  <a:schemeClr val="bg1"/>
                </a:solidFill>
              </a:rPr>
              <a:t> function</a:t>
            </a:r>
          </a:p>
        </p:txBody>
      </p:sp>
      <p:sp>
        <p:nvSpPr>
          <p:cNvPr id="32" name="TextBox 31">
            <a:extLst>
              <a:ext uri="{FF2B5EF4-FFF2-40B4-BE49-F238E27FC236}">
                <a16:creationId xmlns:a16="http://schemas.microsoft.com/office/drawing/2014/main" id="{71FDA581-BFED-4654-B85C-A9610BCD86F9}"/>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2703872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3069024"/>
          </a:xfrm>
        </p:spPr>
        <p:txBody>
          <a:bodyPr>
            <a:normAutofit/>
          </a:bodyPr>
          <a:lstStyle/>
          <a:p>
            <a:pPr marL="0" indent="0">
              <a:lnSpc>
                <a:spcPct val="100000"/>
              </a:lnSpc>
              <a:spcBef>
                <a:spcPts val="0"/>
              </a:spcBef>
              <a:buNone/>
            </a:pPr>
            <a:r>
              <a:rPr lang="en-GB" sz="1200" dirty="0"/>
              <a:t>The </a:t>
            </a:r>
            <a:r>
              <a:rPr lang="en-GB" sz="1200" b="1" dirty="0" err="1"/>
              <a:t>documentationText</a:t>
            </a:r>
            <a:r>
              <a:rPr lang="en-GB" sz="1200" b="1" dirty="0"/>
              <a:t> </a:t>
            </a:r>
            <a:r>
              <a:rPr lang="en-GB" sz="1200" dirty="0"/>
              <a:t>function provides a line of text depending on whether the project has a project brief/QA log</a:t>
            </a:r>
          </a:p>
          <a:p>
            <a:pPr marL="0" indent="0">
              <a:lnSpc>
                <a:spcPct val="100000"/>
              </a:lnSpc>
              <a:spcBef>
                <a:spcPts val="0"/>
              </a:spcBef>
              <a:buNone/>
            </a:pPr>
            <a:endParaRPr lang="en-GB" sz="1200" b="1" dirty="0"/>
          </a:p>
          <a:p>
            <a:pPr marL="0" indent="0">
              <a:lnSpc>
                <a:spcPct val="100000"/>
              </a:lnSpc>
              <a:spcBef>
                <a:spcPts val="0"/>
              </a:spcBef>
              <a:buNone/>
            </a:pPr>
            <a:r>
              <a:rPr lang="en-GB" sz="1200" b="1" dirty="0" err="1"/>
              <a:t>daysToDeadline</a:t>
            </a:r>
            <a:r>
              <a:rPr lang="en-GB" sz="1200" b="1" dirty="0"/>
              <a:t> </a:t>
            </a:r>
            <a:r>
              <a:rPr lang="en-GB" sz="1200" dirty="0"/>
              <a:t>works out how many days between today and the deadline of the project (just weekdays)</a:t>
            </a:r>
          </a:p>
          <a:p>
            <a:pPr marL="0" indent="0">
              <a:lnSpc>
                <a:spcPct val="100000"/>
              </a:lnSpc>
              <a:spcBef>
                <a:spcPts val="0"/>
              </a:spcBef>
              <a:buNone/>
            </a:pPr>
            <a:endParaRPr lang="en-GB" sz="1200" dirty="0"/>
          </a:p>
          <a:p>
            <a:pPr marL="0" indent="0">
              <a:lnSpc>
                <a:spcPct val="100000"/>
              </a:lnSpc>
              <a:spcBef>
                <a:spcPts val="0"/>
              </a:spcBef>
              <a:buNone/>
            </a:pPr>
            <a:r>
              <a:rPr lang="en-GB" sz="1200" b="1" dirty="0" err="1"/>
              <a:t>deadlineText</a:t>
            </a:r>
            <a:r>
              <a:rPr lang="en-GB" sz="1200" b="1" dirty="0"/>
              <a:t> </a:t>
            </a:r>
            <a:r>
              <a:rPr lang="en-GB" sz="1200" dirty="0"/>
              <a:t>gives lines of text relating to whether the deadline has been met or not:</a:t>
            </a:r>
          </a:p>
          <a:p>
            <a:pPr marL="0" indent="0">
              <a:lnSpc>
                <a:spcPct val="100000"/>
              </a:lnSpc>
              <a:spcBef>
                <a:spcPts val="0"/>
              </a:spcBef>
              <a:buNone/>
            </a:pPr>
            <a:r>
              <a:rPr lang="en-GB" sz="1200" dirty="0"/>
              <a:t>E.g. “The project is due today!”, “This project is x working days overdue!”, “This project was completed on time”, “This project was completed x working days after the specified deadline”</a:t>
            </a:r>
          </a:p>
          <a:p>
            <a:pPr marL="0" indent="0">
              <a:lnSpc>
                <a:spcPct val="100000"/>
              </a:lnSpc>
              <a:spcBef>
                <a:spcPts val="0"/>
              </a:spcBef>
              <a:buNone/>
            </a:pPr>
            <a:endParaRPr lang="en-GB" sz="1200" dirty="0"/>
          </a:p>
          <a:p>
            <a:pPr marL="0" indent="0">
              <a:lnSpc>
                <a:spcPct val="100000"/>
              </a:lnSpc>
              <a:spcBef>
                <a:spcPts val="0"/>
              </a:spcBef>
              <a:buNone/>
            </a:pPr>
            <a:endParaRPr lang="en-GB" sz="1200"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14426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7189"/>
          <a:stretch/>
        </p:blipFill>
        <p:spPr>
          <a:xfrm>
            <a:off x="-1" y="4681334"/>
            <a:ext cx="7347447" cy="538365"/>
          </a:xfrm>
          <a:prstGeom prst="rect">
            <a:avLst/>
          </a:prstGeom>
        </p:spPr>
      </p:pic>
      <p:pic>
        <p:nvPicPr>
          <p:cNvPr id="6" name="Picture 5">
            <a:extLst>
              <a:ext uri="{FF2B5EF4-FFF2-40B4-BE49-F238E27FC236}">
                <a16:creationId xmlns:a16="http://schemas.microsoft.com/office/drawing/2014/main" id="{73EAD47C-17DD-490D-9949-61CE1060FAA0}"/>
              </a:ext>
            </a:extLst>
          </p:cNvPr>
          <p:cNvPicPr>
            <a:picLocks noChangeAspect="1"/>
          </p:cNvPicPr>
          <p:nvPr/>
        </p:nvPicPr>
        <p:blipFill rotWithShape="1">
          <a:blip r:embed="rId4"/>
          <a:srcRect l="-38" t="16523" r="52067" b="28523"/>
          <a:stretch/>
        </p:blipFill>
        <p:spPr>
          <a:xfrm>
            <a:off x="-13195" y="3345465"/>
            <a:ext cx="7347446" cy="3421448"/>
          </a:xfrm>
          <a:prstGeom prst="rect">
            <a:avLst/>
          </a:prstGeom>
        </p:spPr>
      </p:pic>
      <p:pic>
        <p:nvPicPr>
          <p:cNvPr id="10" name="Picture 9">
            <a:extLst>
              <a:ext uri="{FF2B5EF4-FFF2-40B4-BE49-F238E27FC236}">
                <a16:creationId xmlns:a16="http://schemas.microsoft.com/office/drawing/2014/main" id="{E9AB1ECE-0E7A-4DB7-9878-92D728844B07}"/>
              </a:ext>
            </a:extLst>
          </p:cNvPr>
          <p:cNvPicPr>
            <a:picLocks noChangeAspect="1"/>
          </p:cNvPicPr>
          <p:nvPr/>
        </p:nvPicPr>
        <p:blipFill rotWithShape="1">
          <a:blip r:embed="rId3"/>
          <a:srcRect t="32903" r="51170" b="39987"/>
          <a:stretch/>
        </p:blipFill>
        <p:spPr>
          <a:xfrm>
            <a:off x="-1" y="1770803"/>
            <a:ext cx="7347447" cy="1658197"/>
          </a:xfrm>
          <a:prstGeom prst="rect">
            <a:avLst/>
          </a:prstGeom>
        </p:spPr>
      </p:pic>
      <p:cxnSp>
        <p:nvCxnSpPr>
          <p:cNvPr id="11" name="Straight Arrow Connector 10">
            <a:extLst>
              <a:ext uri="{FF2B5EF4-FFF2-40B4-BE49-F238E27FC236}">
                <a16:creationId xmlns:a16="http://schemas.microsoft.com/office/drawing/2014/main" id="{6AC4DF09-E81C-4712-82BE-6DFE378B462B}"/>
              </a:ext>
            </a:extLst>
          </p:cNvPr>
          <p:cNvCxnSpPr>
            <a:cxnSpLocks/>
          </p:cNvCxnSpPr>
          <p:nvPr/>
        </p:nvCxnSpPr>
        <p:spPr>
          <a:xfrm flipH="1">
            <a:off x="4524375" y="849711"/>
            <a:ext cx="1047750" cy="999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D860B2-13A1-46C7-8187-C7C650DB2754}"/>
              </a:ext>
            </a:extLst>
          </p:cNvPr>
          <p:cNvSpPr txBox="1"/>
          <p:nvPr/>
        </p:nvSpPr>
        <p:spPr>
          <a:xfrm>
            <a:off x="5454274" y="396351"/>
            <a:ext cx="1940797" cy="738664"/>
          </a:xfrm>
          <a:prstGeom prst="rect">
            <a:avLst/>
          </a:prstGeom>
          <a:noFill/>
        </p:spPr>
        <p:txBody>
          <a:bodyPr wrap="square" rtlCol="0">
            <a:spAutoFit/>
          </a:bodyPr>
          <a:lstStyle/>
          <a:p>
            <a:pPr algn="ctr"/>
            <a:r>
              <a:rPr lang="en-GB" sz="1400" dirty="0"/>
              <a:t>Selects T/F values from 4</a:t>
            </a:r>
            <a:r>
              <a:rPr lang="en-GB" sz="1400" baseline="30000" dirty="0"/>
              <a:t>th</a:t>
            </a:r>
            <a:r>
              <a:rPr lang="en-GB" sz="1400" dirty="0"/>
              <a:t> and 5</a:t>
            </a:r>
            <a:r>
              <a:rPr lang="en-GB" sz="1400" baseline="30000" dirty="0"/>
              <a:t>th</a:t>
            </a:r>
            <a:r>
              <a:rPr lang="en-GB" sz="1400" dirty="0"/>
              <a:t> columns on “Projects” file</a:t>
            </a:r>
          </a:p>
        </p:txBody>
      </p:sp>
      <p:cxnSp>
        <p:nvCxnSpPr>
          <p:cNvPr id="16" name="Straight Arrow Connector 15">
            <a:extLst>
              <a:ext uri="{FF2B5EF4-FFF2-40B4-BE49-F238E27FC236}">
                <a16:creationId xmlns:a16="http://schemas.microsoft.com/office/drawing/2014/main" id="{16F45255-6343-417D-B9D2-A47CD5B7CD1C}"/>
              </a:ext>
            </a:extLst>
          </p:cNvPr>
          <p:cNvCxnSpPr>
            <a:cxnSpLocks/>
            <a:stCxn id="18" idx="1"/>
          </p:cNvCxnSpPr>
          <p:nvPr/>
        </p:nvCxnSpPr>
        <p:spPr>
          <a:xfrm flipH="1">
            <a:off x="2390775" y="4365741"/>
            <a:ext cx="5372100" cy="675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F89ABE-0FDB-44C5-988C-0712A9C7D322}"/>
              </a:ext>
            </a:extLst>
          </p:cNvPr>
          <p:cNvSpPr txBox="1"/>
          <p:nvPr/>
        </p:nvSpPr>
        <p:spPr>
          <a:xfrm>
            <a:off x="7762875" y="4211852"/>
            <a:ext cx="1940797" cy="307777"/>
          </a:xfrm>
          <a:prstGeom prst="rect">
            <a:avLst/>
          </a:prstGeom>
          <a:noFill/>
        </p:spPr>
        <p:txBody>
          <a:bodyPr wrap="square" rtlCol="0">
            <a:spAutoFit/>
          </a:bodyPr>
          <a:lstStyle/>
          <a:p>
            <a:pPr algn="ctr"/>
            <a:r>
              <a:rPr lang="en-GB" sz="1400" dirty="0"/>
              <a:t>If “Completed” = FALSE</a:t>
            </a:r>
          </a:p>
        </p:txBody>
      </p:sp>
      <p:cxnSp>
        <p:nvCxnSpPr>
          <p:cNvPr id="21" name="Straight Arrow Connector 20">
            <a:extLst>
              <a:ext uri="{FF2B5EF4-FFF2-40B4-BE49-F238E27FC236}">
                <a16:creationId xmlns:a16="http://schemas.microsoft.com/office/drawing/2014/main" id="{78443C45-5434-43E3-80F6-2555A9827357}"/>
              </a:ext>
            </a:extLst>
          </p:cNvPr>
          <p:cNvCxnSpPr>
            <a:cxnSpLocks/>
          </p:cNvCxnSpPr>
          <p:nvPr/>
        </p:nvCxnSpPr>
        <p:spPr>
          <a:xfrm flipH="1">
            <a:off x="3810000" y="4519629"/>
            <a:ext cx="6029325" cy="43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FDD2B3-BA49-4D08-822F-6D723F19EBE1}"/>
              </a:ext>
            </a:extLst>
          </p:cNvPr>
          <p:cNvSpPr txBox="1"/>
          <p:nvPr/>
        </p:nvSpPr>
        <p:spPr>
          <a:xfrm>
            <a:off x="9801225" y="4365740"/>
            <a:ext cx="2085975" cy="307777"/>
          </a:xfrm>
          <a:prstGeom prst="rect">
            <a:avLst/>
          </a:prstGeom>
          <a:noFill/>
        </p:spPr>
        <p:txBody>
          <a:bodyPr wrap="square" rtlCol="0">
            <a:spAutoFit/>
          </a:bodyPr>
          <a:lstStyle/>
          <a:p>
            <a:pPr algn="ctr"/>
            <a:r>
              <a:rPr lang="en-GB" sz="1400" dirty="0"/>
              <a:t>If “Deadline date” = today</a:t>
            </a:r>
          </a:p>
        </p:txBody>
      </p:sp>
      <p:cxnSp>
        <p:nvCxnSpPr>
          <p:cNvPr id="24" name="Straight Arrow Connector 23">
            <a:extLst>
              <a:ext uri="{FF2B5EF4-FFF2-40B4-BE49-F238E27FC236}">
                <a16:creationId xmlns:a16="http://schemas.microsoft.com/office/drawing/2014/main" id="{781AA674-CF06-4484-AE63-26E19E607F85}"/>
              </a:ext>
            </a:extLst>
          </p:cNvPr>
          <p:cNvCxnSpPr>
            <a:cxnSpLocks/>
          </p:cNvCxnSpPr>
          <p:nvPr/>
        </p:nvCxnSpPr>
        <p:spPr>
          <a:xfrm flipH="1">
            <a:off x="2971802" y="4870582"/>
            <a:ext cx="4677694"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0FB4D1-143A-4856-87DF-766E4AD0AC8F}"/>
              </a:ext>
            </a:extLst>
          </p:cNvPr>
          <p:cNvSpPr txBox="1"/>
          <p:nvPr/>
        </p:nvSpPr>
        <p:spPr>
          <a:xfrm>
            <a:off x="7590741" y="4736088"/>
            <a:ext cx="2915334" cy="307777"/>
          </a:xfrm>
          <a:prstGeom prst="rect">
            <a:avLst/>
          </a:prstGeom>
          <a:noFill/>
        </p:spPr>
        <p:txBody>
          <a:bodyPr wrap="square" rtlCol="0">
            <a:spAutoFit/>
          </a:bodyPr>
          <a:lstStyle/>
          <a:p>
            <a:pPr algn="ctr"/>
            <a:r>
              <a:rPr lang="en-GB" sz="1400" dirty="0"/>
              <a:t>If there are negative days to deadline</a:t>
            </a:r>
          </a:p>
        </p:txBody>
      </p:sp>
      <p:cxnSp>
        <p:nvCxnSpPr>
          <p:cNvPr id="28" name="Straight Arrow Connector 27">
            <a:extLst>
              <a:ext uri="{FF2B5EF4-FFF2-40B4-BE49-F238E27FC236}">
                <a16:creationId xmlns:a16="http://schemas.microsoft.com/office/drawing/2014/main" id="{7F9E3C48-1975-4E47-8EC5-A0EB8A5D0840}"/>
              </a:ext>
            </a:extLst>
          </p:cNvPr>
          <p:cNvCxnSpPr>
            <a:cxnSpLocks/>
          </p:cNvCxnSpPr>
          <p:nvPr/>
        </p:nvCxnSpPr>
        <p:spPr>
          <a:xfrm flipH="1">
            <a:off x="6715125" y="3925048"/>
            <a:ext cx="934370" cy="12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75414E-D576-4DF2-BB7B-15D94DEA175C}"/>
              </a:ext>
            </a:extLst>
          </p:cNvPr>
          <p:cNvSpPr txBox="1"/>
          <p:nvPr/>
        </p:nvSpPr>
        <p:spPr>
          <a:xfrm>
            <a:off x="7588676" y="3654636"/>
            <a:ext cx="4365200" cy="523220"/>
          </a:xfrm>
          <a:prstGeom prst="rect">
            <a:avLst/>
          </a:prstGeom>
          <a:noFill/>
        </p:spPr>
        <p:txBody>
          <a:bodyPr wrap="square" rtlCol="0">
            <a:spAutoFit/>
          </a:bodyPr>
          <a:lstStyle/>
          <a:p>
            <a:pPr algn="ctr"/>
            <a:r>
              <a:rPr lang="en-GB" sz="1400" dirty="0"/>
              <a:t>The If/Else function means that </a:t>
            </a:r>
            <a:r>
              <a:rPr lang="en-GB" sz="1400" dirty="0" err="1"/>
              <a:t>daystodeadline</a:t>
            </a:r>
            <a:r>
              <a:rPr lang="en-GB" sz="1400" dirty="0"/>
              <a:t> is positive if before the deadline, negative if after</a:t>
            </a:r>
          </a:p>
        </p:txBody>
      </p:sp>
      <p:cxnSp>
        <p:nvCxnSpPr>
          <p:cNvPr id="31" name="Straight Arrow Connector 30">
            <a:extLst>
              <a:ext uri="{FF2B5EF4-FFF2-40B4-BE49-F238E27FC236}">
                <a16:creationId xmlns:a16="http://schemas.microsoft.com/office/drawing/2014/main" id="{C3CAC316-8420-4EF6-86E7-F1C81A1FF8B0}"/>
              </a:ext>
            </a:extLst>
          </p:cNvPr>
          <p:cNvCxnSpPr>
            <a:cxnSpLocks/>
          </p:cNvCxnSpPr>
          <p:nvPr/>
        </p:nvCxnSpPr>
        <p:spPr>
          <a:xfrm flipH="1">
            <a:off x="1321681" y="5527476"/>
            <a:ext cx="6266995"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4B341-3885-42BE-B87C-1F0C28DDA63D}"/>
              </a:ext>
            </a:extLst>
          </p:cNvPr>
          <p:cNvSpPr txBox="1"/>
          <p:nvPr/>
        </p:nvSpPr>
        <p:spPr>
          <a:xfrm>
            <a:off x="7588676" y="5365052"/>
            <a:ext cx="1940797" cy="307777"/>
          </a:xfrm>
          <a:prstGeom prst="rect">
            <a:avLst/>
          </a:prstGeom>
          <a:noFill/>
        </p:spPr>
        <p:txBody>
          <a:bodyPr wrap="square" rtlCol="0">
            <a:spAutoFit/>
          </a:bodyPr>
          <a:lstStyle/>
          <a:p>
            <a:pPr algn="ctr"/>
            <a:r>
              <a:rPr lang="en-GB" sz="1400" dirty="0"/>
              <a:t>If “Completed” = TRUE</a:t>
            </a:r>
          </a:p>
        </p:txBody>
      </p:sp>
      <p:cxnSp>
        <p:nvCxnSpPr>
          <p:cNvPr id="34" name="Straight Arrow Connector 33">
            <a:extLst>
              <a:ext uri="{FF2B5EF4-FFF2-40B4-BE49-F238E27FC236}">
                <a16:creationId xmlns:a16="http://schemas.microsoft.com/office/drawing/2014/main" id="{2F0CAA1D-CBE0-47FC-BD55-11194B8B0414}"/>
              </a:ext>
            </a:extLst>
          </p:cNvPr>
          <p:cNvCxnSpPr>
            <a:cxnSpLocks/>
          </p:cNvCxnSpPr>
          <p:nvPr/>
        </p:nvCxnSpPr>
        <p:spPr>
          <a:xfrm flipH="1">
            <a:off x="5076826" y="5681014"/>
            <a:ext cx="46268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EEC60D8-926F-4352-AAA4-92C0FBBE5556}"/>
              </a:ext>
            </a:extLst>
          </p:cNvPr>
          <p:cNvSpPr txBox="1"/>
          <p:nvPr/>
        </p:nvSpPr>
        <p:spPr>
          <a:xfrm>
            <a:off x="9627026" y="5365051"/>
            <a:ext cx="2797246" cy="523220"/>
          </a:xfrm>
          <a:prstGeom prst="rect">
            <a:avLst/>
          </a:prstGeom>
          <a:noFill/>
        </p:spPr>
        <p:txBody>
          <a:bodyPr wrap="square" rtlCol="0">
            <a:spAutoFit/>
          </a:bodyPr>
          <a:lstStyle/>
          <a:p>
            <a:pPr algn="ctr"/>
            <a:r>
              <a:rPr lang="en-GB" sz="1400" dirty="0"/>
              <a:t>If project was completed before or on the deadline (&lt;=)</a:t>
            </a:r>
          </a:p>
        </p:txBody>
      </p:sp>
      <p:sp>
        <p:nvSpPr>
          <p:cNvPr id="38" name="TextBox 37">
            <a:extLst>
              <a:ext uri="{FF2B5EF4-FFF2-40B4-BE49-F238E27FC236}">
                <a16:creationId xmlns:a16="http://schemas.microsoft.com/office/drawing/2014/main" id="{B1F3C713-E123-4E5E-9E18-0C73E2666EB5}"/>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377510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5753678"/>
          </a:xfrm>
        </p:spPr>
        <p:txBody>
          <a:bodyPr>
            <a:normAutofit lnSpcReduction="10000"/>
          </a:bodyPr>
          <a:lstStyle/>
          <a:p>
            <a:pPr marL="0" indent="0">
              <a:lnSpc>
                <a:spcPct val="100000"/>
              </a:lnSpc>
              <a:spcBef>
                <a:spcPts val="0"/>
              </a:spcBef>
              <a:buNone/>
            </a:pPr>
            <a:r>
              <a:rPr lang="en-GB" sz="1200" dirty="0"/>
              <a:t>A modal is a pop-up that is rendered within the original window.</a:t>
            </a:r>
          </a:p>
          <a:p>
            <a:pPr marL="0" indent="0">
              <a:lnSpc>
                <a:spcPct val="100000"/>
              </a:lnSpc>
              <a:spcBef>
                <a:spcPts val="0"/>
              </a:spcBef>
              <a:buNone/>
            </a:pPr>
            <a:endParaRPr lang="en-GB" sz="1200" dirty="0"/>
          </a:p>
          <a:p>
            <a:pPr marL="0" indent="0">
              <a:lnSpc>
                <a:spcPct val="100000"/>
              </a:lnSpc>
              <a:spcBef>
                <a:spcPts val="0"/>
              </a:spcBef>
              <a:buNone/>
            </a:pPr>
            <a:r>
              <a:rPr lang="en-GB" sz="1200" dirty="0"/>
              <a:t>This modal with give us the following data:</a:t>
            </a:r>
          </a:p>
          <a:p>
            <a:pPr marL="0" indent="0">
              <a:lnSpc>
                <a:spcPct val="100000"/>
              </a:lnSpc>
              <a:spcBef>
                <a:spcPts val="0"/>
              </a:spcBef>
              <a:buNone/>
            </a:pPr>
            <a:r>
              <a:rPr lang="en-GB" sz="1200" dirty="0"/>
              <a:t>The name of the project, given as a header, taken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 project has been completed, this will give us the date of completion, otherwise will tell us the project is live. This is taken directly from the Project file.</a:t>
            </a:r>
          </a:p>
          <a:p>
            <a:pPr marL="0" indent="0">
              <a:lnSpc>
                <a:spcPct val="100000"/>
              </a:lnSpc>
              <a:spcBef>
                <a:spcPts val="0"/>
              </a:spcBef>
              <a:buNone/>
            </a:pPr>
            <a:endParaRPr lang="en-GB" sz="1200" dirty="0"/>
          </a:p>
          <a:p>
            <a:pPr marL="0" indent="0">
              <a:lnSpc>
                <a:spcPct val="100000"/>
              </a:lnSpc>
              <a:spcBef>
                <a:spcPts val="0"/>
              </a:spcBef>
              <a:buNone/>
            </a:pPr>
            <a:r>
              <a:rPr lang="en-GB" sz="1200" dirty="0"/>
              <a:t>The team members involved in the project will then be printed using the </a:t>
            </a:r>
            <a:r>
              <a:rPr lang="en-GB" sz="1200" b="1" dirty="0" err="1"/>
              <a:t>teamMembers</a:t>
            </a:r>
            <a:r>
              <a:rPr lang="en-GB" sz="1200" dirty="0"/>
              <a:t> function.</a:t>
            </a:r>
          </a:p>
          <a:p>
            <a:pPr marL="0" indent="0">
              <a:lnSpc>
                <a:spcPct val="100000"/>
              </a:lnSpc>
              <a:spcBef>
                <a:spcPts val="0"/>
              </a:spcBef>
              <a:buNone/>
            </a:pPr>
            <a:endParaRPr lang="en-GB" sz="1200" dirty="0"/>
          </a:p>
          <a:p>
            <a:pPr marL="0" indent="0">
              <a:lnSpc>
                <a:spcPct val="100000"/>
              </a:lnSpc>
              <a:spcBef>
                <a:spcPts val="0"/>
              </a:spcBef>
              <a:buNone/>
            </a:pPr>
            <a:r>
              <a:rPr lang="en-GB" sz="1200" dirty="0"/>
              <a:t>The Customer Group will be printed from the Projects file.</a:t>
            </a:r>
          </a:p>
          <a:p>
            <a:pPr marL="0" indent="0">
              <a:lnSpc>
                <a:spcPct val="100000"/>
              </a:lnSpc>
              <a:spcBef>
                <a:spcPts val="0"/>
              </a:spcBef>
              <a:buNone/>
            </a:pPr>
            <a:r>
              <a:rPr lang="en-GB" sz="1200" dirty="0"/>
              <a:t>The Customer is printed from the Projects file.</a:t>
            </a:r>
          </a:p>
          <a:p>
            <a:pPr marL="0" indent="0">
              <a:lnSpc>
                <a:spcPct val="100000"/>
              </a:lnSpc>
              <a:spcBef>
                <a:spcPts val="0"/>
              </a:spcBef>
              <a:buNone/>
            </a:pPr>
            <a:r>
              <a:rPr lang="en-GB" sz="1200" dirty="0"/>
              <a:t>The Documentation is given using the </a:t>
            </a:r>
            <a:r>
              <a:rPr lang="en-GB" sz="1200" b="1" dirty="0" err="1"/>
              <a:t>documentationText</a:t>
            </a:r>
            <a:r>
              <a:rPr lang="en-GB" sz="1200" dirty="0"/>
              <a:t> function.</a:t>
            </a:r>
          </a:p>
          <a:p>
            <a:pPr marL="0" indent="0">
              <a:lnSpc>
                <a:spcPct val="100000"/>
              </a:lnSpc>
              <a:spcBef>
                <a:spcPts val="0"/>
              </a:spcBef>
              <a:buNone/>
            </a:pPr>
            <a:r>
              <a:rPr lang="en-GB" sz="1200" dirty="0"/>
              <a:t>The Deadline is printed from the Projects file, including the message given by the </a:t>
            </a:r>
            <a:r>
              <a:rPr lang="en-GB" sz="1200" b="1" dirty="0" err="1"/>
              <a:t>deadlineText</a:t>
            </a:r>
            <a:r>
              <a:rPr lang="en-GB" sz="1200" dirty="0"/>
              <a:t> function.</a:t>
            </a:r>
          </a:p>
          <a:p>
            <a:pPr marL="0" indent="0">
              <a:lnSpc>
                <a:spcPct val="100000"/>
              </a:lnSpc>
              <a:spcBef>
                <a:spcPts val="0"/>
              </a:spcBef>
              <a:buNone/>
            </a:pPr>
            <a:r>
              <a:rPr lang="en-GB" sz="1200" dirty="0"/>
              <a:t>The RAG status is printed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there is no documentation linked within the Projects file, a message is displayed. If documentation is linked, then a link is given with a Click Here!</a:t>
            </a:r>
          </a:p>
          <a:p>
            <a:pPr marL="0" indent="0">
              <a:lnSpc>
                <a:spcPct val="100000"/>
              </a:lnSpc>
              <a:spcBef>
                <a:spcPts val="0"/>
              </a:spcBef>
              <a:buNone/>
            </a:pPr>
            <a:endParaRPr lang="en-GB" sz="1200" dirty="0"/>
          </a:p>
          <a:p>
            <a:pPr marL="0" indent="0">
              <a:lnSpc>
                <a:spcPct val="100000"/>
              </a:lnSpc>
              <a:spcBef>
                <a:spcPts val="0"/>
              </a:spcBef>
              <a:buNone/>
            </a:pPr>
            <a:r>
              <a:rPr lang="en-GB" sz="1200" dirty="0"/>
              <a:t>Br() inserts line breaks</a:t>
            </a:r>
          </a:p>
          <a:p>
            <a:pPr marL="0" indent="0">
              <a:lnSpc>
                <a:spcPct val="100000"/>
              </a:lnSpc>
              <a:spcBef>
                <a:spcPts val="0"/>
              </a:spcBef>
              <a:buNone/>
            </a:pPr>
            <a:endParaRPr lang="en-GB" sz="1200" dirty="0"/>
          </a:p>
          <a:p>
            <a:pPr marL="0" indent="0">
              <a:lnSpc>
                <a:spcPct val="100000"/>
              </a:lnSpc>
              <a:spcBef>
                <a:spcPts val="0"/>
              </a:spcBef>
              <a:buNone/>
            </a:pPr>
            <a:r>
              <a:rPr lang="en-GB" sz="1200" dirty="0"/>
              <a:t>Comments are inserted using the </a:t>
            </a:r>
            <a:r>
              <a:rPr lang="en-GB" sz="1200" b="1" dirty="0"/>
              <a:t>comments</a:t>
            </a:r>
            <a:r>
              <a:rPr lang="en-GB" sz="1200" dirty="0"/>
              <a:t> function.</a:t>
            </a:r>
          </a:p>
          <a:p>
            <a:pPr marL="0" indent="0">
              <a:lnSpc>
                <a:spcPct val="100000"/>
              </a:lnSpc>
              <a:spcBef>
                <a:spcPts val="0"/>
              </a:spcBef>
              <a:buNone/>
            </a:pPr>
            <a:r>
              <a:rPr lang="en-GB" sz="1200" dirty="0"/>
              <a:t>There is a </a:t>
            </a:r>
            <a:r>
              <a:rPr lang="en-GB" sz="1200" dirty="0" err="1"/>
              <a:t>textInput</a:t>
            </a:r>
            <a:r>
              <a:rPr lang="en-GB" sz="1200" dirty="0"/>
              <a:t> option to add a comment, along with an action button to submit the comment.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an action link to amend any of the dates.</a:t>
            </a:r>
          </a:p>
        </p:txBody>
      </p:sp>
      <p:pic>
        <p:nvPicPr>
          <p:cNvPr id="8" name="Picture 7">
            <a:extLst>
              <a:ext uri="{FF2B5EF4-FFF2-40B4-BE49-F238E27FC236}">
                <a16:creationId xmlns:a16="http://schemas.microsoft.com/office/drawing/2014/main" id="{3DB086C5-FF9A-4141-94E0-40FA312DF89A}"/>
              </a:ext>
            </a:extLst>
          </p:cNvPr>
          <p:cNvPicPr>
            <a:picLocks noChangeAspect="1"/>
          </p:cNvPicPr>
          <p:nvPr/>
        </p:nvPicPr>
        <p:blipFill rotWithShape="1">
          <a:blip r:embed="rId2"/>
          <a:srcRect t="8157" r="47399" b="13868"/>
          <a:stretch/>
        </p:blipFill>
        <p:spPr>
          <a:xfrm>
            <a:off x="0" y="1023797"/>
            <a:ext cx="7491123" cy="4514119"/>
          </a:xfrm>
          <a:prstGeom prst="rect">
            <a:avLst/>
          </a:prstGeom>
        </p:spPr>
      </p:pic>
      <p:cxnSp>
        <p:nvCxnSpPr>
          <p:cNvPr id="25" name="Straight Arrow Connector 24">
            <a:extLst>
              <a:ext uri="{FF2B5EF4-FFF2-40B4-BE49-F238E27FC236}">
                <a16:creationId xmlns:a16="http://schemas.microsoft.com/office/drawing/2014/main" id="{7D773181-C318-47B9-971A-F44AF505F52A}"/>
              </a:ext>
            </a:extLst>
          </p:cNvPr>
          <p:cNvCxnSpPr>
            <a:cxnSpLocks/>
          </p:cNvCxnSpPr>
          <p:nvPr/>
        </p:nvCxnSpPr>
        <p:spPr>
          <a:xfrm flipH="1">
            <a:off x="648605" y="513826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C6FF50E-0C22-47AD-AB39-F35B2CA7D217}"/>
              </a:ext>
            </a:extLst>
          </p:cNvPr>
          <p:cNvSpPr txBox="1"/>
          <p:nvPr/>
        </p:nvSpPr>
        <p:spPr>
          <a:xfrm>
            <a:off x="2425266" y="4851375"/>
            <a:ext cx="2319490" cy="307777"/>
          </a:xfrm>
          <a:prstGeom prst="rect">
            <a:avLst/>
          </a:prstGeom>
          <a:noFill/>
        </p:spPr>
        <p:txBody>
          <a:bodyPr wrap="square" rtlCol="0">
            <a:spAutoFit/>
          </a:bodyPr>
          <a:lstStyle/>
          <a:p>
            <a:pPr algn="ctr"/>
            <a:r>
              <a:rPr lang="en-GB" sz="1400" dirty="0">
                <a:solidFill>
                  <a:schemeClr val="bg1"/>
                </a:solidFill>
              </a:rPr>
              <a:t>End of </a:t>
            </a:r>
            <a:r>
              <a:rPr lang="en-GB" sz="1400" dirty="0" err="1">
                <a:solidFill>
                  <a:schemeClr val="bg1"/>
                </a:solidFill>
              </a:rPr>
              <a:t>projectDetails</a:t>
            </a:r>
            <a:r>
              <a:rPr lang="en-GB" sz="1400" dirty="0">
                <a:solidFill>
                  <a:schemeClr val="bg1"/>
                </a:solidFill>
              </a:rPr>
              <a:t> function</a:t>
            </a:r>
          </a:p>
        </p:txBody>
      </p:sp>
      <p:sp>
        <p:nvSpPr>
          <p:cNvPr id="9" name="TextBox 8">
            <a:extLst>
              <a:ext uri="{FF2B5EF4-FFF2-40B4-BE49-F238E27FC236}">
                <a16:creationId xmlns:a16="http://schemas.microsoft.com/office/drawing/2014/main" id="{EAAE5296-932E-4431-B7ED-FFE6BF4E9DFF}"/>
              </a:ext>
            </a:extLst>
          </p:cNvPr>
          <p:cNvSpPr txBox="1"/>
          <p:nvPr/>
        </p:nvSpPr>
        <p:spPr>
          <a:xfrm>
            <a:off x="633634" y="5869365"/>
            <a:ext cx="6047929" cy="646331"/>
          </a:xfrm>
          <a:prstGeom prst="rect">
            <a:avLst/>
          </a:prstGeom>
          <a:noFill/>
        </p:spPr>
        <p:txBody>
          <a:bodyPr wrap="square" rtlCol="0">
            <a:spAutoFit/>
          </a:bodyPr>
          <a:lstStyle/>
          <a:p>
            <a:r>
              <a:rPr lang="en-GB" dirty="0"/>
              <a:t>This appears in the app when you click on a project name, and then click on “Project Details”</a:t>
            </a:r>
          </a:p>
        </p:txBody>
      </p:sp>
      <p:sp>
        <p:nvSpPr>
          <p:cNvPr id="29" name="TextBox 28">
            <a:extLst>
              <a:ext uri="{FF2B5EF4-FFF2-40B4-BE49-F238E27FC236}">
                <a16:creationId xmlns:a16="http://schemas.microsoft.com/office/drawing/2014/main" id="{19F658AC-A10D-4C5E-8334-778FD64C08EB}"/>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cxnSp>
        <p:nvCxnSpPr>
          <p:cNvPr id="32" name="Straight Arrow Connector 31">
            <a:extLst>
              <a:ext uri="{FF2B5EF4-FFF2-40B4-BE49-F238E27FC236}">
                <a16:creationId xmlns:a16="http://schemas.microsoft.com/office/drawing/2014/main" id="{9EB0B384-6DEF-429A-8F95-E35A97A60FFF}"/>
              </a:ext>
            </a:extLst>
          </p:cNvPr>
          <p:cNvCxnSpPr>
            <a:cxnSpLocks/>
          </p:cNvCxnSpPr>
          <p:nvPr/>
        </p:nvCxnSpPr>
        <p:spPr>
          <a:xfrm flipH="1">
            <a:off x="1219200" y="1087313"/>
            <a:ext cx="6430296" cy="3123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08E807-A9E5-4C20-9A04-19489BF5C4C9}"/>
              </a:ext>
            </a:extLst>
          </p:cNvPr>
          <p:cNvCxnSpPr>
            <a:cxnSpLocks/>
          </p:cNvCxnSpPr>
          <p:nvPr/>
        </p:nvCxnSpPr>
        <p:spPr>
          <a:xfrm flipH="1">
            <a:off x="1800225" y="1594186"/>
            <a:ext cx="58492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10A496-D9F3-4D85-94AB-899B2345C9C5}"/>
              </a:ext>
            </a:extLst>
          </p:cNvPr>
          <p:cNvCxnSpPr>
            <a:cxnSpLocks/>
          </p:cNvCxnSpPr>
          <p:nvPr/>
        </p:nvCxnSpPr>
        <p:spPr>
          <a:xfrm flipH="1">
            <a:off x="6953250" y="1926477"/>
            <a:ext cx="6962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DD2448F-0D50-45B5-9FBD-BA096EC7F04D}"/>
              </a:ext>
            </a:extLst>
          </p:cNvPr>
          <p:cNvCxnSpPr>
            <a:cxnSpLocks/>
          </p:cNvCxnSpPr>
          <p:nvPr/>
        </p:nvCxnSpPr>
        <p:spPr>
          <a:xfrm flipH="1" flipV="1">
            <a:off x="4067175" y="2619375"/>
            <a:ext cx="3582321" cy="78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87D8D3A-F453-4944-927D-BA60D925BC38}"/>
              </a:ext>
            </a:extLst>
          </p:cNvPr>
          <p:cNvCxnSpPr>
            <a:cxnSpLocks/>
          </p:cNvCxnSpPr>
          <p:nvPr/>
        </p:nvCxnSpPr>
        <p:spPr>
          <a:xfrm rot="10800000">
            <a:off x="4333876" y="2842802"/>
            <a:ext cx="3367721" cy="417315"/>
          </a:xfrm>
          <a:prstGeom prst="bentConnector3">
            <a:avLst>
              <a:gd name="adj1" fmla="val 446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E517E6-DB0F-4529-AFF0-10F018FDF4D6}"/>
              </a:ext>
            </a:extLst>
          </p:cNvPr>
          <p:cNvCxnSpPr>
            <a:cxnSpLocks/>
          </p:cNvCxnSpPr>
          <p:nvPr/>
        </p:nvCxnSpPr>
        <p:spPr>
          <a:xfrm rot="10800000">
            <a:off x="4171950" y="2940091"/>
            <a:ext cx="3529648" cy="502552"/>
          </a:xfrm>
          <a:prstGeom prst="bentConnector3">
            <a:avLst>
              <a:gd name="adj1" fmla="val 736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8ED84611-6FB6-4167-9076-C524D151F932}"/>
              </a:ext>
            </a:extLst>
          </p:cNvPr>
          <p:cNvCxnSpPr>
            <a:cxnSpLocks/>
          </p:cNvCxnSpPr>
          <p:nvPr/>
        </p:nvCxnSpPr>
        <p:spPr>
          <a:xfrm rot="10800000">
            <a:off x="6819900" y="3037374"/>
            <a:ext cx="881698" cy="55765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7B4281C-F615-4814-B9B3-74EECFE23DAA}"/>
              </a:ext>
            </a:extLst>
          </p:cNvPr>
          <p:cNvCxnSpPr>
            <a:cxnSpLocks/>
          </p:cNvCxnSpPr>
          <p:nvPr/>
        </p:nvCxnSpPr>
        <p:spPr>
          <a:xfrm rot="10800000">
            <a:off x="6696534" y="3219891"/>
            <a:ext cx="920084" cy="564628"/>
          </a:xfrm>
          <a:prstGeom prst="bentConnector3">
            <a:avLst>
              <a:gd name="adj1" fmla="val 10072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42B8F5-6B45-410D-95FF-7F059F541E22}"/>
              </a:ext>
            </a:extLst>
          </p:cNvPr>
          <p:cNvCxnSpPr>
            <a:cxnSpLocks/>
          </p:cNvCxnSpPr>
          <p:nvPr/>
        </p:nvCxnSpPr>
        <p:spPr>
          <a:xfrm rot="10800000">
            <a:off x="3657600" y="3369665"/>
            <a:ext cx="3959018" cy="759207"/>
          </a:xfrm>
          <a:prstGeom prst="bentConnector3">
            <a:avLst>
              <a:gd name="adj1" fmla="val 2762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AE0B788-EA26-4648-A881-6ABC4EA87E89}"/>
              </a:ext>
            </a:extLst>
          </p:cNvPr>
          <p:cNvCxnSpPr>
            <a:cxnSpLocks/>
          </p:cNvCxnSpPr>
          <p:nvPr/>
        </p:nvCxnSpPr>
        <p:spPr>
          <a:xfrm flipH="1" flipV="1">
            <a:off x="4434348" y="3872218"/>
            <a:ext cx="3215148" cy="7958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9AB42AF-84C9-44AB-AC24-5A919C7CA0B8}"/>
              </a:ext>
            </a:extLst>
          </p:cNvPr>
          <p:cNvCxnSpPr>
            <a:cxnSpLocks/>
          </p:cNvCxnSpPr>
          <p:nvPr/>
        </p:nvCxnSpPr>
        <p:spPr>
          <a:xfrm flipH="1" flipV="1">
            <a:off x="3990975" y="4376751"/>
            <a:ext cx="3658521" cy="1244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398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97096" y="1866322"/>
            <a:ext cx="4542504" cy="5753678"/>
          </a:xfrm>
        </p:spPr>
        <p:txBody>
          <a:bodyPr>
            <a:normAutofit/>
          </a:bodyPr>
          <a:lstStyle/>
          <a:p>
            <a:pPr marL="0" indent="0">
              <a:lnSpc>
                <a:spcPct val="100000"/>
              </a:lnSpc>
              <a:spcBef>
                <a:spcPts val="0"/>
              </a:spcBef>
              <a:buNone/>
            </a:pPr>
            <a:r>
              <a:rPr lang="en-GB" sz="1200" dirty="0"/>
              <a:t>The </a:t>
            </a:r>
            <a:r>
              <a:rPr lang="en-GB" sz="1200" dirty="0" err="1"/>
              <a:t>ui</a:t>
            </a:r>
            <a:r>
              <a:rPr lang="en-GB" sz="1200" dirty="0"/>
              <a:t> gives us the navigation bar along the top of the app, with each of the different elements read in from the files in the </a:t>
            </a:r>
            <a:r>
              <a:rPr lang="en-GB" sz="1200" dirty="0" err="1"/>
              <a:t>ui</a:t>
            </a:r>
            <a:r>
              <a:rPr lang="en-GB" sz="1200" dirty="0"/>
              <a:t> folder.</a:t>
            </a:r>
          </a:p>
          <a:p>
            <a:pPr marL="0" indent="0">
              <a:lnSpc>
                <a:spcPct val="100000"/>
              </a:lnSpc>
              <a:spcBef>
                <a:spcPts val="0"/>
              </a:spcBef>
              <a:buNone/>
            </a:pPr>
            <a:r>
              <a:rPr lang="en-GB" sz="1200" dirty="0"/>
              <a:t>This is presumably what “</a:t>
            </a:r>
            <a:r>
              <a:rPr lang="en-GB" sz="1200" dirty="0" err="1"/>
              <a:t>Teamoverview</a:t>
            </a:r>
            <a:r>
              <a:rPr lang="en-GB" sz="1200" dirty="0"/>
              <a:t>”, “</a:t>
            </a:r>
            <a:r>
              <a:rPr lang="en-GB" sz="1200" dirty="0" err="1"/>
              <a:t>personoverview</a:t>
            </a:r>
            <a:r>
              <a:rPr lang="en-GB" sz="1200" dirty="0"/>
              <a:t>” and “timeline” are for. Not sure what Home is for, but guess it’s for “edit info” tab</a:t>
            </a:r>
          </a:p>
          <a:p>
            <a:pPr marL="0" indent="0">
              <a:lnSpc>
                <a:spcPct val="100000"/>
              </a:lnSpc>
              <a:spcBef>
                <a:spcPts val="0"/>
              </a:spcBef>
              <a:buNone/>
            </a:pPr>
            <a:endParaRPr lang="en-GB" sz="1200" dirty="0"/>
          </a:p>
          <a:p>
            <a:pPr marL="0" indent="0">
              <a:lnSpc>
                <a:spcPct val="100000"/>
              </a:lnSpc>
              <a:spcBef>
                <a:spcPts val="0"/>
              </a:spcBef>
              <a:buNone/>
            </a:pPr>
            <a:r>
              <a:rPr lang="en-GB" sz="1200" dirty="0"/>
              <a:t>The server tells us about something else? Not sure what</a:t>
            </a:r>
          </a:p>
          <a:p>
            <a:pPr marL="0" indent="0">
              <a:lnSpc>
                <a:spcPct val="100000"/>
              </a:lnSpc>
              <a:spcBef>
                <a:spcPts val="0"/>
              </a:spcBef>
              <a:buNone/>
            </a:pPr>
            <a:endParaRPr lang="en-GB" sz="1200" dirty="0"/>
          </a:p>
          <a:p>
            <a:pPr marL="0" indent="0">
              <a:lnSpc>
                <a:spcPct val="100000"/>
              </a:lnSpc>
              <a:spcBef>
                <a:spcPts val="0"/>
              </a:spcBef>
              <a:buNone/>
            </a:pPr>
            <a:r>
              <a:rPr lang="en-GB" sz="1200" dirty="0"/>
              <a:t>The </a:t>
            </a:r>
            <a:r>
              <a:rPr lang="en-GB" sz="1200" dirty="0" err="1"/>
              <a:t>shinyApp</a:t>
            </a:r>
            <a:r>
              <a:rPr lang="en-GB" sz="1200" dirty="0"/>
              <a:t> command merges the </a:t>
            </a:r>
            <a:r>
              <a:rPr lang="en-GB" sz="1200" dirty="0" err="1"/>
              <a:t>ui</a:t>
            </a:r>
            <a:r>
              <a:rPr lang="en-GB" sz="1200" dirty="0"/>
              <a:t> with the server to build our app.</a:t>
            </a:r>
          </a:p>
        </p:txBody>
      </p:sp>
      <p:pic>
        <p:nvPicPr>
          <p:cNvPr id="5" name="Picture 4">
            <a:extLst>
              <a:ext uri="{FF2B5EF4-FFF2-40B4-BE49-F238E27FC236}">
                <a16:creationId xmlns:a16="http://schemas.microsoft.com/office/drawing/2014/main" id="{587EDD9F-C1F1-4F91-8D93-8A76836A4773}"/>
              </a:ext>
            </a:extLst>
          </p:cNvPr>
          <p:cNvPicPr>
            <a:picLocks noChangeAspect="1"/>
          </p:cNvPicPr>
          <p:nvPr/>
        </p:nvPicPr>
        <p:blipFill rotWithShape="1">
          <a:blip r:embed="rId2"/>
          <a:srcRect t="53964" r="51719" b="11178"/>
          <a:stretch/>
        </p:blipFill>
        <p:spPr>
          <a:xfrm>
            <a:off x="-95250" y="1573059"/>
            <a:ext cx="7491122" cy="2198552"/>
          </a:xfrm>
          <a:prstGeom prst="rect">
            <a:avLst/>
          </a:prstGeom>
        </p:spPr>
      </p:pic>
      <p:sp>
        <p:nvSpPr>
          <p:cNvPr id="9" name="TextBox 8">
            <a:extLst>
              <a:ext uri="{FF2B5EF4-FFF2-40B4-BE49-F238E27FC236}">
                <a16:creationId xmlns:a16="http://schemas.microsoft.com/office/drawing/2014/main" id="{3E477415-A5FE-43E8-8540-7850B51DBE4A}"/>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cxnSp>
        <p:nvCxnSpPr>
          <p:cNvPr id="6" name="Straight Arrow Connector 5">
            <a:extLst>
              <a:ext uri="{FF2B5EF4-FFF2-40B4-BE49-F238E27FC236}">
                <a16:creationId xmlns:a16="http://schemas.microsoft.com/office/drawing/2014/main" id="{FEF967BC-97DC-4602-8568-071F578992EC}"/>
              </a:ext>
            </a:extLst>
          </p:cNvPr>
          <p:cNvCxnSpPr>
            <a:cxnSpLocks/>
          </p:cNvCxnSpPr>
          <p:nvPr/>
        </p:nvCxnSpPr>
        <p:spPr>
          <a:xfrm flipH="1">
            <a:off x="3100551" y="1518745"/>
            <a:ext cx="4960883" cy="3475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83FD67-A2AD-48CA-BD0F-B31A9686EC21}"/>
              </a:ext>
            </a:extLst>
          </p:cNvPr>
          <p:cNvCxnSpPr>
            <a:cxnSpLocks/>
          </p:cNvCxnSpPr>
          <p:nvPr/>
        </p:nvCxnSpPr>
        <p:spPr>
          <a:xfrm flipH="1">
            <a:off x="2536214" y="1077310"/>
            <a:ext cx="5462158" cy="6239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1558BC-9D10-4562-AED1-3750118FA191}"/>
              </a:ext>
            </a:extLst>
          </p:cNvPr>
          <p:cNvSpPr txBox="1"/>
          <p:nvPr/>
        </p:nvSpPr>
        <p:spPr>
          <a:xfrm>
            <a:off x="7893111" y="742383"/>
            <a:ext cx="1940797" cy="523220"/>
          </a:xfrm>
          <a:prstGeom prst="rect">
            <a:avLst/>
          </a:prstGeom>
          <a:noFill/>
        </p:spPr>
        <p:txBody>
          <a:bodyPr wrap="square" rtlCol="0">
            <a:spAutoFit/>
          </a:bodyPr>
          <a:lstStyle/>
          <a:p>
            <a:pPr algn="ctr"/>
            <a:r>
              <a:rPr lang="en-GB" sz="1400" dirty="0"/>
              <a:t>This appears in the top right hand corner</a:t>
            </a:r>
          </a:p>
        </p:txBody>
      </p:sp>
      <p:sp>
        <p:nvSpPr>
          <p:cNvPr id="11" name="TextBox 10">
            <a:extLst>
              <a:ext uri="{FF2B5EF4-FFF2-40B4-BE49-F238E27FC236}">
                <a16:creationId xmlns:a16="http://schemas.microsoft.com/office/drawing/2014/main" id="{2BC3C667-96B6-4312-B84F-F23348BBDB88}"/>
              </a:ext>
            </a:extLst>
          </p:cNvPr>
          <p:cNvSpPr txBox="1"/>
          <p:nvPr/>
        </p:nvSpPr>
        <p:spPr>
          <a:xfrm>
            <a:off x="7998372" y="1257135"/>
            <a:ext cx="2822028" cy="523220"/>
          </a:xfrm>
          <a:prstGeom prst="rect">
            <a:avLst/>
          </a:prstGeom>
          <a:noFill/>
        </p:spPr>
        <p:txBody>
          <a:bodyPr wrap="square" rtlCol="0">
            <a:spAutoFit/>
          </a:bodyPr>
          <a:lstStyle/>
          <a:p>
            <a:pPr algn="ctr"/>
            <a:r>
              <a:rPr lang="en-GB" sz="1400" dirty="0"/>
              <a:t>The </a:t>
            </a:r>
            <a:r>
              <a:rPr lang="en-GB" sz="1400" dirty="0" err="1"/>
              <a:t>shinytheme</a:t>
            </a:r>
            <a:r>
              <a:rPr lang="en-GB" sz="1400" dirty="0"/>
              <a:t> is “united” – this gives the orange colour etc.</a:t>
            </a:r>
          </a:p>
        </p:txBody>
      </p:sp>
    </p:spTree>
    <p:extLst>
      <p:ext uri="{BB962C8B-B14F-4D97-AF65-F5344CB8AC3E}">
        <p14:creationId xmlns:p14="http://schemas.microsoft.com/office/powerpoint/2010/main" val="2016717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Tab is called “Team Overview”, this is what is seen in the navigation bar.</a:t>
            </a:r>
          </a:p>
          <a:p>
            <a:pPr marL="0" indent="0">
              <a:lnSpc>
                <a:spcPct val="100000"/>
              </a:lnSpc>
              <a:spcBef>
                <a:spcPts val="0"/>
              </a:spcBef>
              <a:buNone/>
            </a:pPr>
            <a:endParaRPr lang="en-GB" sz="1200" dirty="0"/>
          </a:p>
          <a:p>
            <a:pPr marL="0" indent="0">
              <a:lnSpc>
                <a:spcPct val="100000"/>
              </a:lnSpc>
              <a:spcBef>
                <a:spcPts val="0"/>
              </a:spcBef>
              <a:buNone/>
            </a:pPr>
            <a:r>
              <a:rPr lang="en-GB" sz="1200" dirty="0"/>
              <a:t>The next section gives the code for the box at the top of the tab, referred to in the code as the “</a:t>
            </a:r>
            <a:r>
              <a:rPr lang="en-GB" sz="1200" dirty="0" err="1"/>
              <a:t>optionsPanel</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t>
            </a:r>
            <a:r>
              <a:rPr lang="en-GB" sz="1200" dirty="0" err="1"/>
              <a:t>uiOutput</a:t>
            </a:r>
            <a:r>
              <a:rPr lang="en-GB" sz="1200" dirty="0"/>
              <a:t> for “</a:t>
            </a:r>
            <a:r>
              <a:rPr lang="en-GB" sz="1200" b="1" dirty="0" err="1"/>
              <a:t>teamsSelector</a:t>
            </a:r>
            <a:r>
              <a:rPr lang="en-GB" sz="1200" dirty="0"/>
              <a:t>” and “</a:t>
            </a:r>
            <a:r>
              <a:rPr lang="en-GB" sz="1200" b="1" dirty="0" err="1"/>
              <a:t>completedSelector</a:t>
            </a:r>
            <a:r>
              <a:rPr lang="en-GB" sz="1200" dirty="0"/>
              <a:t>”. Not sure where these are defined. Possibly in server script?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some extra functionality here. If the “Completed Projects” option is chosen, then there is another column which appears which gives options to control when to view projects from. The output is given by “</a:t>
            </a:r>
            <a:r>
              <a:rPr lang="en-GB" sz="1200" b="1" dirty="0" err="1"/>
              <a:t>sinceCompletedTeamOverview</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If the “Live Projects” is chosen, the next column is skipped.</a:t>
            </a:r>
          </a:p>
          <a:p>
            <a:pPr marL="0" indent="0">
              <a:lnSpc>
                <a:spcPct val="100000"/>
              </a:lnSpc>
              <a:spcBef>
                <a:spcPts val="0"/>
              </a:spcBef>
              <a:buNone/>
            </a:pPr>
            <a:endParaRPr lang="en-GB" sz="1200" dirty="0"/>
          </a:p>
          <a:p>
            <a:pPr marL="0" indent="0">
              <a:lnSpc>
                <a:spcPct val="100000"/>
              </a:lnSpc>
              <a:spcBef>
                <a:spcPts val="0"/>
              </a:spcBef>
              <a:buNone/>
            </a:pPr>
            <a:r>
              <a:rPr lang="en-GB" sz="1200" dirty="0"/>
              <a:t>The final column gives the last option, with outputs given from “</a:t>
            </a:r>
            <a:r>
              <a:rPr lang="en-GB" sz="1200" b="1" dirty="0" err="1"/>
              <a:t>peopleInTeam</a:t>
            </a:r>
            <a:r>
              <a:rPr lang="en-GB" sz="1200" dirty="0"/>
              <a:t>” (Is this defined from </a:t>
            </a:r>
            <a:r>
              <a:rPr lang="en-GB" sz="1200" dirty="0" err="1"/>
              <a:t>teamsSelector</a:t>
            </a:r>
            <a:r>
              <a:rPr lang="en-GB" sz="1200" dirty="0"/>
              <a:t>?)</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pic>
        <p:nvPicPr>
          <p:cNvPr id="6" name="Picture 5">
            <a:extLst>
              <a:ext uri="{FF2B5EF4-FFF2-40B4-BE49-F238E27FC236}">
                <a16:creationId xmlns:a16="http://schemas.microsoft.com/office/drawing/2014/main" id="{7130F1FB-164E-407F-AFB3-13A71E402C32}"/>
              </a:ext>
            </a:extLst>
          </p:cNvPr>
          <p:cNvPicPr>
            <a:picLocks noChangeAspect="1"/>
          </p:cNvPicPr>
          <p:nvPr/>
        </p:nvPicPr>
        <p:blipFill rotWithShape="1">
          <a:blip r:embed="rId2"/>
          <a:srcRect t="7089" r="46562" b="18673"/>
          <a:stretch/>
        </p:blipFill>
        <p:spPr>
          <a:xfrm>
            <a:off x="0" y="1302325"/>
            <a:ext cx="7934325" cy="4480724"/>
          </a:xfrm>
          <a:prstGeom prst="rect">
            <a:avLst/>
          </a:prstGeom>
        </p:spPr>
      </p:pic>
      <p:cxnSp>
        <p:nvCxnSpPr>
          <p:cNvPr id="8" name="Straight Arrow Connector 7">
            <a:extLst>
              <a:ext uri="{FF2B5EF4-FFF2-40B4-BE49-F238E27FC236}">
                <a16:creationId xmlns:a16="http://schemas.microsoft.com/office/drawing/2014/main" id="{306B0A02-2323-4F3B-AB9B-2AD892C358F6}"/>
              </a:ext>
            </a:extLst>
          </p:cNvPr>
          <p:cNvCxnSpPr>
            <a:cxnSpLocks/>
          </p:cNvCxnSpPr>
          <p:nvPr/>
        </p:nvCxnSpPr>
        <p:spPr>
          <a:xfrm flipH="1">
            <a:off x="2076450" y="1244736"/>
            <a:ext cx="6115051" cy="526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47CF65-2956-4516-A981-3E5A0973D6A1}"/>
              </a:ext>
            </a:extLst>
          </p:cNvPr>
          <p:cNvCxnSpPr>
            <a:cxnSpLocks/>
          </p:cNvCxnSpPr>
          <p:nvPr/>
        </p:nvCxnSpPr>
        <p:spPr>
          <a:xfrm flipH="1">
            <a:off x="3562350" y="2620895"/>
            <a:ext cx="4629150" cy="19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E49AB2-2A06-4881-B98E-0033AF1FCA6F}"/>
              </a:ext>
            </a:extLst>
          </p:cNvPr>
          <p:cNvCxnSpPr>
            <a:cxnSpLocks/>
          </p:cNvCxnSpPr>
          <p:nvPr/>
        </p:nvCxnSpPr>
        <p:spPr>
          <a:xfrm flipH="1">
            <a:off x="3629025" y="2620895"/>
            <a:ext cx="4562475" cy="5067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5F82A7-5CBA-41DF-B3D5-34F39F0AB0D7}"/>
              </a:ext>
            </a:extLst>
          </p:cNvPr>
          <p:cNvCxnSpPr>
            <a:cxnSpLocks/>
          </p:cNvCxnSpPr>
          <p:nvPr/>
        </p:nvCxnSpPr>
        <p:spPr>
          <a:xfrm flipH="1" flipV="1">
            <a:off x="4581525" y="3429000"/>
            <a:ext cx="3576638" cy="25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BA5FE5-4BAF-4373-B65D-8B1707BD3E4B}"/>
              </a:ext>
            </a:extLst>
          </p:cNvPr>
          <p:cNvCxnSpPr>
            <a:cxnSpLocks/>
          </p:cNvCxnSpPr>
          <p:nvPr/>
        </p:nvCxnSpPr>
        <p:spPr>
          <a:xfrm flipH="1" flipV="1">
            <a:off x="4648200" y="3986508"/>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ACE449-D70A-4233-92D5-CAC9BFAD8A52}"/>
              </a:ext>
            </a:extLst>
          </p:cNvPr>
          <p:cNvCxnSpPr>
            <a:cxnSpLocks/>
          </p:cNvCxnSpPr>
          <p:nvPr/>
        </p:nvCxnSpPr>
        <p:spPr>
          <a:xfrm flipH="1" flipV="1">
            <a:off x="4631534" y="4738464"/>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96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Live Projects have been selected. </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liveNumberOfProjects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and project briefs.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RAGPie</a:t>
            </a:r>
            <a:r>
              <a:rPr lang="en-GB" sz="1200" dirty="0"/>
              <a:t>” and the </a:t>
            </a:r>
            <a:r>
              <a:rPr lang="en-GB" sz="1200" dirty="0" err="1"/>
              <a:t>uiOutput</a:t>
            </a:r>
            <a:r>
              <a:rPr lang="en-GB" sz="1200" dirty="0"/>
              <a:t> “</a:t>
            </a:r>
            <a:r>
              <a:rPr lang="en-GB" sz="1200" b="1" dirty="0" err="1"/>
              <a:t>RAG_Status</a:t>
            </a:r>
            <a:r>
              <a:rPr lang="en-GB" sz="1200" dirty="0"/>
              <a:t>” (is this the table of projects sorted by RAG status at the bottom?)</a:t>
            </a:r>
          </a:p>
          <a:p>
            <a:pPr marL="0" indent="0">
              <a:lnSpc>
                <a:spcPct val="100000"/>
              </a:lnSpc>
              <a:spcBef>
                <a:spcPts val="0"/>
              </a:spcBef>
              <a:buNone/>
            </a:pPr>
            <a:endParaRPr lang="en-GB" sz="1200" dirty="0"/>
          </a:p>
          <a:p>
            <a:pPr marL="0" indent="0">
              <a:lnSpc>
                <a:spcPct val="100000"/>
              </a:lnSpc>
              <a:spcBef>
                <a:spcPts val="0"/>
              </a:spcBef>
              <a:buNone/>
            </a:pPr>
            <a:r>
              <a:rPr lang="en-GB" sz="1200" dirty="0"/>
              <a:t>Finally we get the </a:t>
            </a:r>
            <a:r>
              <a:rPr lang="en-GB" sz="1200" dirty="0" err="1"/>
              <a:t>PlotlyOutput</a:t>
            </a:r>
            <a:r>
              <a:rPr lang="en-GB" sz="1200" dirty="0"/>
              <a:t> “</a:t>
            </a:r>
            <a:r>
              <a:rPr lang="en-GB" sz="1200" b="1" dirty="0" err="1"/>
              <a:t>noProjectPerPerson</a:t>
            </a:r>
            <a:r>
              <a:rPr lang="en-GB" sz="1200" dirty="0"/>
              <a:t>”, followed by the </a:t>
            </a:r>
            <a:r>
              <a:rPr lang="en-GB" sz="1200" dirty="0" err="1"/>
              <a:t>uiOutput</a:t>
            </a:r>
            <a:r>
              <a:rPr lang="en-GB" sz="1200" dirty="0"/>
              <a:t> “</a:t>
            </a:r>
            <a:r>
              <a:rPr lang="en-GB" sz="1200" b="1" dirty="0" err="1"/>
              <a:t>teamOverviewPersonSelector</a:t>
            </a:r>
            <a:r>
              <a:rPr lang="en-GB" sz="1200" dirty="0"/>
              <a:t>” (which I guess is the table?).</a:t>
            </a:r>
          </a:p>
          <a:p>
            <a:pPr marL="0" indent="0">
              <a:lnSpc>
                <a:spcPct val="100000"/>
              </a:lnSpc>
              <a:spcBef>
                <a:spcPts val="0"/>
              </a:spcBef>
              <a:buNone/>
            </a:pPr>
            <a:r>
              <a:rPr lang="en-GB" sz="1200" dirty="0"/>
              <a:t>This is set into a table using DT::</a:t>
            </a:r>
            <a:r>
              <a:rPr lang="en-GB" sz="1200" dirty="0" err="1"/>
              <a:t>dataTableOutput</a:t>
            </a:r>
            <a:r>
              <a:rPr lang="en-GB" sz="1200" dirty="0"/>
              <a:t>.</a:t>
            </a:r>
          </a:p>
          <a:p>
            <a:pPr marL="0" indent="0">
              <a:lnSpc>
                <a:spcPct val="100000"/>
              </a:lnSpc>
              <a:spcBef>
                <a:spcPts val="0"/>
              </a:spcBef>
              <a:buNone/>
            </a:pPr>
            <a:r>
              <a:rPr lang="en-GB" sz="1200" dirty="0"/>
              <a:t>A conditional panel appears if one of the rows are selected, with an option to view Details of Project. This also happens in the RAG table, but for some reason it isn’t in this code?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2" name="Group 11">
            <a:extLst>
              <a:ext uri="{FF2B5EF4-FFF2-40B4-BE49-F238E27FC236}">
                <a16:creationId xmlns:a16="http://schemas.microsoft.com/office/drawing/2014/main" id="{4A7EE199-D0C7-4BF4-81A4-169E824E1A68}"/>
              </a:ext>
            </a:extLst>
          </p:cNvPr>
          <p:cNvGrpSpPr/>
          <p:nvPr/>
        </p:nvGrpSpPr>
        <p:grpSpPr>
          <a:xfrm>
            <a:off x="190500" y="817922"/>
            <a:ext cx="6429375" cy="6354403"/>
            <a:chOff x="200025" y="503597"/>
            <a:chExt cx="7315637" cy="6893306"/>
          </a:xfrm>
        </p:grpSpPr>
        <p:pic>
          <p:nvPicPr>
            <p:cNvPr id="5" name="Picture 4">
              <a:extLst>
                <a:ext uri="{FF2B5EF4-FFF2-40B4-BE49-F238E27FC236}">
                  <a16:creationId xmlns:a16="http://schemas.microsoft.com/office/drawing/2014/main" id="{7A62A820-45A0-4BB2-B81F-490905CA0C8F}"/>
                </a:ext>
              </a:extLst>
            </p:cNvPr>
            <p:cNvPicPr>
              <a:picLocks noChangeAspect="1"/>
            </p:cNvPicPr>
            <p:nvPr/>
          </p:nvPicPr>
          <p:blipFill rotWithShape="1">
            <a:blip r:embed="rId2"/>
            <a:srcRect t="14253" r="50625" b="14253"/>
            <a:stretch/>
          </p:blipFill>
          <p:spPr>
            <a:xfrm>
              <a:off x="200025" y="503597"/>
              <a:ext cx="7315637" cy="4306041"/>
            </a:xfrm>
            <a:prstGeom prst="rect">
              <a:avLst/>
            </a:prstGeom>
          </p:spPr>
        </p:pic>
        <p:pic>
          <p:nvPicPr>
            <p:cNvPr id="11" name="Picture 10">
              <a:extLst>
                <a:ext uri="{FF2B5EF4-FFF2-40B4-BE49-F238E27FC236}">
                  <a16:creationId xmlns:a16="http://schemas.microsoft.com/office/drawing/2014/main" id="{0E26CD4B-91DD-40F3-84C9-AF72DFAB039D}"/>
                </a:ext>
              </a:extLst>
            </p:cNvPr>
            <p:cNvPicPr>
              <a:picLocks noChangeAspect="1"/>
            </p:cNvPicPr>
            <p:nvPr/>
          </p:nvPicPr>
          <p:blipFill rotWithShape="1">
            <a:blip r:embed="rId3"/>
            <a:srcRect t="29051" r="49841" b="18481"/>
            <a:stretch/>
          </p:blipFill>
          <p:spPr>
            <a:xfrm>
              <a:off x="200025" y="4286250"/>
              <a:ext cx="7315637" cy="3110653"/>
            </a:xfrm>
            <a:prstGeom prst="rect">
              <a:avLst/>
            </a:prstGeom>
          </p:spPr>
        </p:pic>
      </p:grpSp>
      <p:cxnSp>
        <p:nvCxnSpPr>
          <p:cNvPr id="17" name="Straight Arrow Connector 16">
            <a:extLst>
              <a:ext uri="{FF2B5EF4-FFF2-40B4-BE49-F238E27FC236}">
                <a16:creationId xmlns:a16="http://schemas.microsoft.com/office/drawing/2014/main" id="{6AF853BF-65A5-4A05-9ED1-1F4603782CE2}"/>
              </a:ext>
            </a:extLst>
          </p:cNvPr>
          <p:cNvCxnSpPr>
            <a:cxnSpLocks/>
          </p:cNvCxnSpPr>
          <p:nvPr/>
        </p:nvCxnSpPr>
        <p:spPr>
          <a:xfrm flipH="1" flipV="1">
            <a:off x="3876675" y="1104900"/>
            <a:ext cx="4200526" cy="187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A1BAD9-AAB1-49BC-AFD0-72A42D2F6BA5}"/>
              </a:ext>
            </a:extLst>
          </p:cNvPr>
          <p:cNvCxnSpPr>
            <a:cxnSpLocks/>
          </p:cNvCxnSpPr>
          <p:nvPr/>
        </p:nvCxnSpPr>
        <p:spPr>
          <a:xfrm flipH="1">
            <a:off x="5838825" y="1721684"/>
            <a:ext cx="2352675" cy="883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62214D3-C3BE-4005-B0C0-0E84F2859E13}"/>
              </a:ext>
            </a:extLst>
          </p:cNvPr>
          <p:cNvCxnSpPr>
            <a:cxnSpLocks/>
          </p:cNvCxnSpPr>
          <p:nvPr/>
        </p:nvCxnSpPr>
        <p:spPr>
          <a:xfrm flipH="1">
            <a:off x="5705475" y="2343488"/>
            <a:ext cx="2428876" cy="209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B36698-A3A4-4FAB-A244-A99B12E3B244}"/>
              </a:ext>
            </a:extLst>
          </p:cNvPr>
          <p:cNvCxnSpPr>
            <a:cxnSpLocks/>
          </p:cNvCxnSpPr>
          <p:nvPr/>
        </p:nvCxnSpPr>
        <p:spPr>
          <a:xfrm flipH="1">
            <a:off x="5510212" y="2333915"/>
            <a:ext cx="2624139" cy="6499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E69FDE-FACB-424F-880A-88940151C32D}"/>
              </a:ext>
            </a:extLst>
          </p:cNvPr>
          <p:cNvCxnSpPr>
            <a:cxnSpLocks/>
          </p:cNvCxnSpPr>
          <p:nvPr/>
        </p:nvCxnSpPr>
        <p:spPr>
          <a:xfrm flipH="1">
            <a:off x="5800724" y="2333915"/>
            <a:ext cx="2333627" cy="11897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288332-25BD-4560-BB6E-E4CD67EC4FB3}"/>
              </a:ext>
            </a:extLst>
          </p:cNvPr>
          <p:cNvCxnSpPr>
            <a:cxnSpLocks/>
          </p:cNvCxnSpPr>
          <p:nvPr/>
        </p:nvCxnSpPr>
        <p:spPr>
          <a:xfrm flipH="1">
            <a:off x="5976938" y="2343488"/>
            <a:ext cx="2100263" cy="15440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D11E7A-FD22-4428-8A2E-2B01B0D290B3}"/>
              </a:ext>
            </a:extLst>
          </p:cNvPr>
          <p:cNvCxnSpPr>
            <a:cxnSpLocks/>
          </p:cNvCxnSpPr>
          <p:nvPr/>
        </p:nvCxnSpPr>
        <p:spPr>
          <a:xfrm flipH="1">
            <a:off x="5976938" y="3348957"/>
            <a:ext cx="2195516" cy="1699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5EB959-B603-41B0-9E78-EB6EBF7A6266}"/>
              </a:ext>
            </a:extLst>
          </p:cNvPr>
          <p:cNvCxnSpPr>
            <a:cxnSpLocks/>
          </p:cNvCxnSpPr>
          <p:nvPr/>
        </p:nvCxnSpPr>
        <p:spPr>
          <a:xfrm flipH="1">
            <a:off x="4229100" y="4279682"/>
            <a:ext cx="3905251" cy="15641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70E7DA-7DF0-4C83-8881-CF5805174C25}"/>
              </a:ext>
            </a:extLst>
          </p:cNvPr>
          <p:cNvCxnSpPr>
            <a:cxnSpLocks/>
          </p:cNvCxnSpPr>
          <p:nvPr/>
        </p:nvCxnSpPr>
        <p:spPr>
          <a:xfrm flipH="1">
            <a:off x="4686301" y="5060708"/>
            <a:ext cx="3505200" cy="1187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4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Completed Projects have been selected.</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completedNumberOfProjects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project briefs and completed on time.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customerTreeMap</a:t>
            </a:r>
            <a:r>
              <a:rPr lang="en-GB" sz="1200" dirty="0"/>
              <a:t>” and the </a:t>
            </a:r>
            <a:r>
              <a:rPr lang="en-GB" sz="1200" dirty="0" err="1"/>
              <a:t>uiOutput</a:t>
            </a:r>
            <a:r>
              <a:rPr lang="en-GB" sz="1200" dirty="0"/>
              <a:t> “</a:t>
            </a:r>
            <a:r>
              <a:rPr lang="en-GB" sz="1200" b="1" dirty="0"/>
              <a:t>customers</a:t>
            </a:r>
            <a:r>
              <a:rPr lang="en-GB" sz="1200" dirty="0"/>
              <a:t>”, which is a table sorting the projects by customer this time.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0" name="Group 9">
            <a:extLst>
              <a:ext uri="{FF2B5EF4-FFF2-40B4-BE49-F238E27FC236}">
                <a16:creationId xmlns:a16="http://schemas.microsoft.com/office/drawing/2014/main" id="{2F6B2389-1A53-457C-A968-D35AA9B439F1}"/>
              </a:ext>
            </a:extLst>
          </p:cNvPr>
          <p:cNvGrpSpPr/>
          <p:nvPr/>
        </p:nvGrpSpPr>
        <p:grpSpPr>
          <a:xfrm>
            <a:off x="0" y="789834"/>
            <a:ext cx="7143750" cy="6372966"/>
            <a:chOff x="0" y="894609"/>
            <a:chExt cx="7374142" cy="6735556"/>
          </a:xfrm>
        </p:grpSpPr>
        <p:pic>
          <p:nvPicPr>
            <p:cNvPr id="6" name="Picture 5">
              <a:extLst>
                <a:ext uri="{FF2B5EF4-FFF2-40B4-BE49-F238E27FC236}">
                  <a16:creationId xmlns:a16="http://schemas.microsoft.com/office/drawing/2014/main" id="{2D1210E5-5848-48BB-864F-278B2C416158}"/>
                </a:ext>
              </a:extLst>
            </p:cNvPr>
            <p:cNvPicPr>
              <a:picLocks noChangeAspect="1"/>
            </p:cNvPicPr>
            <p:nvPr/>
          </p:nvPicPr>
          <p:blipFill rotWithShape="1">
            <a:blip r:embed="rId2"/>
            <a:srcRect t="14061" r="50000" b="20787"/>
            <a:stretch/>
          </p:blipFill>
          <p:spPr>
            <a:xfrm>
              <a:off x="0" y="894609"/>
              <a:ext cx="7374142" cy="3905991"/>
            </a:xfrm>
            <a:prstGeom prst="rect">
              <a:avLst/>
            </a:prstGeom>
          </p:spPr>
        </p:pic>
        <p:pic>
          <p:nvPicPr>
            <p:cNvPr id="8" name="Picture 7">
              <a:extLst>
                <a:ext uri="{FF2B5EF4-FFF2-40B4-BE49-F238E27FC236}">
                  <a16:creationId xmlns:a16="http://schemas.microsoft.com/office/drawing/2014/main" id="{72246607-B04C-43F2-9439-F2AAACD0CFE5}"/>
                </a:ext>
              </a:extLst>
            </p:cNvPr>
            <p:cNvPicPr>
              <a:picLocks noChangeAspect="1"/>
            </p:cNvPicPr>
            <p:nvPr/>
          </p:nvPicPr>
          <p:blipFill rotWithShape="1">
            <a:blip r:embed="rId3"/>
            <a:srcRect l="-1" t="13676" r="49469" b="15022"/>
            <a:stretch/>
          </p:blipFill>
          <p:spPr>
            <a:xfrm>
              <a:off x="0" y="3400425"/>
              <a:ext cx="7374142" cy="4229740"/>
            </a:xfrm>
            <a:prstGeom prst="rect">
              <a:avLst/>
            </a:prstGeom>
          </p:spPr>
        </p:pic>
      </p:grpSp>
      <p:cxnSp>
        <p:nvCxnSpPr>
          <p:cNvPr id="24" name="Straight Arrow Connector 23">
            <a:extLst>
              <a:ext uri="{FF2B5EF4-FFF2-40B4-BE49-F238E27FC236}">
                <a16:creationId xmlns:a16="http://schemas.microsoft.com/office/drawing/2014/main" id="{3C06F411-0706-4471-8F32-E8C400FAE3C9}"/>
              </a:ext>
            </a:extLst>
          </p:cNvPr>
          <p:cNvCxnSpPr>
            <a:cxnSpLocks/>
          </p:cNvCxnSpPr>
          <p:nvPr/>
        </p:nvCxnSpPr>
        <p:spPr>
          <a:xfrm flipH="1">
            <a:off x="4913548" y="1211770"/>
            <a:ext cx="32779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FEC81F-24AC-4217-8C99-DF5AAF51EFD5}"/>
              </a:ext>
            </a:extLst>
          </p:cNvPr>
          <p:cNvCxnSpPr>
            <a:cxnSpLocks/>
          </p:cNvCxnSpPr>
          <p:nvPr/>
        </p:nvCxnSpPr>
        <p:spPr>
          <a:xfrm flipH="1">
            <a:off x="6229350" y="1773745"/>
            <a:ext cx="1962150" cy="112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CF6CB6-E2B3-4F49-9E83-FB6E29EC888B}"/>
              </a:ext>
            </a:extLst>
          </p:cNvPr>
          <p:cNvCxnSpPr>
            <a:cxnSpLocks/>
          </p:cNvCxnSpPr>
          <p:nvPr/>
        </p:nvCxnSpPr>
        <p:spPr>
          <a:xfrm flipH="1">
            <a:off x="6305550" y="2312465"/>
            <a:ext cx="1885950" cy="466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BD5EBE-9DEB-4F2F-A3E1-E66CF122961A}"/>
              </a:ext>
            </a:extLst>
          </p:cNvPr>
          <p:cNvCxnSpPr>
            <a:cxnSpLocks/>
          </p:cNvCxnSpPr>
          <p:nvPr/>
        </p:nvCxnSpPr>
        <p:spPr>
          <a:xfrm flipH="1">
            <a:off x="6305550" y="2331272"/>
            <a:ext cx="1885950" cy="874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B209E6-9A64-4C98-9906-E89D8E6B4AAB}"/>
              </a:ext>
            </a:extLst>
          </p:cNvPr>
          <p:cNvCxnSpPr>
            <a:cxnSpLocks/>
          </p:cNvCxnSpPr>
          <p:nvPr/>
        </p:nvCxnSpPr>
        <p:spPr>
          <a:xfrm flipH="1">
            <a:off x="6410325" y="2357370"/>
            <a:ext cx="1781175" cy="13870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C08F18-1C89-40A6-8A27-EB375CD38D2B}"/>
              </a:ext>
            </a:extLst>
          </p:cNvPr>
          <p:cNvCxnSpPr>
            <a:cxnSpLocks/>
          </p:cNvCxnSpPr>
          <p:nvPr/>
        </p:nvCxnSpPr>
        <p:spPr>
          <a:xfrm flipH="1">
            <a:off x="6552524" y="2355135"/>
            <a:ext cx="1638976" cy="1780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884D01-9B46-4929-A628-21D5832DBDD2}"/>
              </a:ext>
            </a:extLst>
          </p:cNvPr>
          <p:cNvCxnSpPr>
            <a:cxnSpLocks/>
          </p:cNvCxnSpPr>
          <p:nvPr/>
        </p:nvCxnSpPr>
        <p:spPr>
          <a:xfrm flipH="1">
            <a:off x="6305550" y="2355135"/>
            <a:ext cx="1833225" cy="2342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5EF2DB1-4CF7-4346-B29C-F85391FF78DE}"/>
              </a:ext>
            </a:extLst>
          </p:cNvPr>
          <p:cNvCxnSpPr>
            <a:cxnSpLocks/>
          </p:cNvCxnSpPr>
          <p:nvPr/>
        </p:nvCxnSpPr>
        <p:spPr>
          <a:xfrm flipH="1">
            <a:off x="6252825" y="2312465"/>
            <a:ext cx="1885951" cy="2849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C6DB145-047E-4BAD-8783-64D141D2E6C1}"/>
              </a:ext>
            </a:extLst>
          </p:cNvPr>
          <p:cNvCxnSpPr/>
          <p:nvPr/>
        </p:nvCxnSpPr>
        <p:spPr>
          <a:xfrm rot="10800000" flipV="1">
            <a:off x="4048125" y="3744381"/>
            <a:ext cx="4143375" cy="2323785"/>
          </a:xfrm>
          <a:prstGeom prst="bentConnector3">
            <a:avLst>
              <a:gd name="adj1" fmla="val 116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A85A2DE-A72D-4FF7-A37B-037683818A3F}"/>
              </a:ext>
            </a:extLst>
          </p:cNvPr>
          <p:cNvCxnSpPr>
            <a:cxnSpLocks/>
          </p:cNvCxnSpPr>
          <p:nvPr/>
        </p:nvCxnSpPr>
        <p:spPr>
          <a:xfrm rot="10800000" flipV="1">
            <a:off x="3571876" y="3870979"/>
            <a:ext cx="4467225" cy="2578529"/>
          </a:xfrm>
          <a:prstGeom prst="bentConnector3">
            <a:avLst>
              <a:gd name="adj1" fmla="val 394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36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448675" y="894609"/>
            <a:ext cx="3433302" cy="5226779"/>
          </a:xfrm>
        </p:spPr>
        <p:txBody>
          <a:bodyPr>
            <a:normAutofit/>
          </a:bodyPr>
          <a:lstStyle/>
          <a:p>
            <a:pPr marL="0" indent="0">
              <a:lnSpc>
                <a:spcPct val="100000"/>
              </a:lnSpc>
              <a:spcBef>
                <a:spcPts val="0"/>
              </a:spcBef>
              <a:buNone/>
            </a:pPr>
            <a:r>
              <a:rPr lang="en-GB" sz="1200" dirty="0"/>
              <a:t>This details the various objects that are displayed in the app via the UI. These are the objects seen in the previous notebook.</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394886" cy="369332"/>
          </a:xfrm>
          <a:prstGeom prst="rect">
            <a:avLst/>
          </a:prstGeom>
          <a:noFill/>
        </p:spPr>
        <p:txBody>
          <a:bodyPr wrap="none" rtlCol="0">
            <a:spAutoFit/>
          </a:bodyPr>
          <a:lstStyle/>
          <a:p>
            <a:r>
              <a:rPr lang="en-GB" dirty="0"/>
              <a:t>Server/</a:t>
            </a:r>
            <a:r>
              <a:rPr lang="en-GB" dirty="0" err="1"/>
              <a:t>TeamOverview.R</a:t>
            </a:r>
            <a:endParaRPr lang="en-GB" dirty="0"/>
          </a:p>
        </p:txBody>
      </p:sp>
      <p:pic>
        <p:nvPicPr>
          <p:cNvPr id="5" name="Picture 4">
            <a:extLst>
              <a:ext uri="{FF2B5EF4-FFF2-40B4-BE49-F238E27FC236}">
                <a16:creationId xmlns:a16="http://schemas.microsoft.com/office/drawing/2014/main" id="{F4E15CB2-5E28-4AC7-AD81-4D78480862FF}"/>
              </a:ext>
            </a:extLst>
          </p:cNvPr>
          <p:cNvPicPr>
            <a:picLocks noChangeAspect="1"/>
          </p:cNvPicPr>
          <p:nvPr/>
        </p:nvPicPr>
        <p:blipFill rotWithShape="1">
          <a:blip r:embed="rId2"/>
          <a:srcRect t="12523" r="47812" b="19250"/>
          <a:stretch/>
        </p:blipFill>
        <p:spPr>
          <a:xfrm>
            <a:off x="0" y="894609"/>
            <a:ext cx="8226704" cy="4371976"/>
          </a:xfrm>
          <a:prstGeom prst="rect">
            <a:avLst/>
          </a:prstGeom>
        </p:spPr>
      </p:pic>
    </p:spTree>
    <p:extLst>
      <p:ext uri="{BB962C8B-B14F-4D97-AF65-F5344CB8AC3E}">
        <p14:creationId xmlns:p14="http://schemas.microsoft.com/office/powerpoint/2010/main" val="1207901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9A97A5299AAA42922E0E84A0F1F130" ma:contentTypeVersion="12" ma:contentTypeDescription="Create a new document." ma:contentTypeScope="" ma:versionID="4b6e0a349bcb777118bdfd09918876e6">
  <xsd:schema xmlns:xsd="http://www.w3.org/2001/XMLSchema" xmlns:xs="http://www.w3.org/2001/XMLSchema" xmlns:p="http://schemas.microsoft.com/office/2006/metadata/properties" xmlns:ns2="28300bae-d138-43c4-8319-6d322909ee70" xmlns:ns3="d683db60-e4d8-4c0a-82ea-9bea6e4bf158" targetNamespace="http://schemas.microsoft.com/office/2006/metadata/properties" ma:root="true" ma:fieldsID="950e35f413e6aac0874cdb19cfb07187" ns2:_="" ns3:_="">
    <xsd:import namespace="28300bae-d138-43c4-8319-6d322909ee70"/>
    <xsd:import namespace="d683db60-e4d8-4c0a-82ea-9bea6e4bf15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300bae-d138-43c4-8319-6d322909e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83db60-e4d8-4c0a-82ea-9bea6e4bf15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4D0F90-5B3C-4FC3-9B0F-5AD8507B33FB}"/>
</file>

<file path=customXml/itemProps2.xml><?xml version="1.0" encoding="utf-8"?>
<ds:datastoreItem xmlns:ds="http://schemas.openxmlformats.org/officeDocument/2006/customXml" ds:itemID="{B8AC6010-1D62-480F-B318-698C7DC2AFF1}"/>
</file>

<file path=customXml/itemProps3.xml><?xml version="1.0" encoding="utf-8"?>
<ds:datastoreItem xmlns:ds="http://schemas.openxmlformats.org/officeDocument/2006/customXml" ds:itemID="{213AF7C3-6EEC-4396-99CA-01857153E56B}"/>
</file>

<file path=docProps/app.xml><?xml version="1.0" encoding="utf-8"?>
<Properties xmlns="http://schemas.openxmlformats.org/officeDocument/2006/extended-properties" xmlns:vt="http://schemas.openxmlformats.org/officeDocument/2006/docPropsVTypes">
  <TotalTime>0</TotalTime>
  <Words>1351</Words>
  <Application>Microsoft Office PowerPoint</Application>
  <PresentationFormat>Widescreen</PresentationFormat>
  <Paragraphs>116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Notes on the code</vt:lpstr>
      <vt:lpstr>Notes on the code</vt:lpstr>
      <vt:lpstr>Notes on the code</vt:lpstr>
      <vt:lpstr>Notes on the code</vt:lpstr>
      <vt:lpstr>Notes on the code</vt:lpstr>
      <vt:lpstr>Notes on the code</vt:lpstr>
      <vt:lpstr>Notes on the code</vt:lpstr>
      <vt:lpstr>Notes on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on the code</dc:title>
  <dc:creator>MORLEY, Thomas</dc:creator>
  <cp:lastModifiedBy>MORLEY, Thomas</cp:lastModifiedBy>
  <cp:revision>1</cp:revision>
  <dcterms:created xsi:type="dcterms:W3CDTF">2021-04-08T12:56:54Z</dcterms:created>
  <dcterms:modified xsi:type="dcterms:W3CDTF">2021-04-08T12:57:36Z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0x010100829A97A5299AAA42922E0E84A0F1F130</vt:lpwstr>
  </property>
</Properties>
</file>